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embeddedFontLst>
    <p:embeddedFont>
      <p:font typeface="Arvo"/>
      <p:regular r:id="rId20"/>
      <p:bold r:id="rId21"/>
      <p:italic r:id="rId22"/>
      <p:boldItalic r:id="rId23"/>
    </p:embeddedFont>
    <p:embeddedFont>
      <p:font typeface="Roboto Condensed"/>
      <p:regular r:id="rId24"/>
      <p:bold r:id="rId25"/>
      <p:italic r:id="rId26"/>
      <p:boldItalic r:id="rId27"/>
    </p:embeddedFont>
    <p:embeddedFont>
      <p:font typeface="Roboto Condensed Ligh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9E8D649-78D1-4BB9-988F-6DBE59D01250}">
  <a:tblStyle styleId="{89E8D649-78D1-4BB9-988F-6DBE59D01250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vo-regular.fntdata"/><Relationship Id="rId22" Type="http://schemas.openxmlformats.org/officeDocument/2006/relationships/font" Target="fonts/Arvo-italic.fntdata"/><Relationship Id="rId21" Type="http://schemas.openxmlformats.org/officeDocument/2006/relationships/font" Target="fonts/Arvo-bold.fntdata"/><Relationship Id="rId24" Type="http://schemas.openxmlformats.org/officeDocument/2006/relationships/font" Target="fonts/RobotoCondensed-regular.fntdata"/><Relationship Id="rId23" Type="http://schemas.openxmlformats.org/officeDocument/2006/relationships/font" Target="fonts/Arv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Condensed-italic.fntdata"/><Relationship Id="rId25" Type="http://schemas.openxmlformats.org/officeDocument/2006/relationships/font" Target="fonts/RobotoCondensed-bold.fntdata"/><Relationship Id="rId28" Type="http://schemas.openxmlformats.org/officeDocument/2006/relationships/font" Target="fonts/RobotoCondensedLight-regular.fntdata"/><Relationship Id="rId27" Type="http://schemas.openxmlformats.org/officeDocument/2006/relationships/font" Target="fonts/RobotoCondense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Condensed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CondensedLight-boldItalic.fntdata"/><Relationship Id="rId30" Type="http://schemas.openxmlformats.org/officeDocument/2006/relationships/font" Target="fonts/RobotoCondensedLigh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gif>
</file>

<file path=ppt/media/image11.gif>
</file>

<file path=ppt/media/image12.gif>
</file>

<file path=ppt/media/image13.gif>
</file>

<file path=ppt/media/image2.gif>
</file>

<file path=ppt/media/image3.gif>
</file>

<file path=ppt/media/image4.png>
</file>

<file path=ppt/media/image5.png>
</file>

<file path=ppt/media/image6.jpg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2aa0aeeaf6_0_3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32aa0aeeaf6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2aa0aeeaf6_0_3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g32aa0aeeaf6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2aa0aeeaf6_0_3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32aa0aeeaf6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2aa0aeeaf6_0_3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32aa0aeeaf6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2aa0aeeaf6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32aa0aeeaf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2aa0aeeaf6_0_5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32aa0aeeaf6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2aa0aeeaf6_0_1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g32aa0aeeaf6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2aa0aeeaf6_0_2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32aa0aeeaf6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3"/>
          <p:cNvGrpSpPr/>
          <p:nvPr/>
        </p:nvGrpSpPr>
        <p:grpSpPr>
          <a:xfrm>
            <a:off x="9262270" y="5963482"/>
            <a:ext cx="2937033" cy="894371"/>
            <a:chOff x="5575242" y="4472723"/>
            <a:chExt cx="2202830" cy="670795"/>
          </a:xfrm>
        </p:grpSpPr>
        <p:sp>
          <p:nvSpPr>
            <p:cNvPr id="82" name="Google Shape;82;p1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3" name="Google Shape;83;p1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84" name="Google Shape;84;p1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85;p1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6" name="Google Shape;86;p1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87" name="Google Shape;87;p1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1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9" name="Google Shape;89;p13"/>
          <p:cNvGrpSpPr/>
          <p:nvPr/>
        </p:nvGrpSpPr>
        <p:grpSpPr>
          <a:xfrm>
            <a:off x="-5" y="55"/>
            <a:ext cx="9429671" cy="1769708"/>
            <a:chOff x="-4" y="41"/>
            <a:chExt cx="7072430" cy="1327314"/>
          </a:xfrm>
        </p:grpSpPr>
        <p:sp>
          <p:nvSpPr>
            <p:cNvPr id="90" name="Google Shape;90;p13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fmla="val 3242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91" name="Google Shape;91;p13"/>
            <p:cNvGrpSpPr/>
            <p:nvPr/>
          </p:nvGrpSpPr>
          <p:grpSpPr>
            <a:xfrm flipH="1" rot="10800000">
              <a:off x="3" y="41"/>
              <a:ext cx="6756168" cy="1327314"/>
              <a:chOff x="-2168138" y="330075"/>
              <a:chExt cx="8650663" cy="1699506"/>
            </a:xfrm>
          </p:grpSpPr>
          <p:sp>
            <p:nvSpPr>
              <p:cNvPr id="92" name="Google Shape;92;p13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93" name="Google Shape;93;p13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94" name="Google Shape;94;p13"/>
            <p:cNvGrpSpPr/>
            <p:nvPr/>
          </p:nvGrpSpPr>
          <p:grpSpPr>
            <a:xfrm flipH="1" rot="10800000">
              <a:off x="-4" y="381008"/>
              <a:ext cx="7072430" cy="771743"/>
              <a:chOff x="-9092084" y="330075"/>
              <a:chExt cx="15574609" cy="1699501"/>
            </a:xfrm>
          </p:grpSpPr>
          <p:sp>
            <p:nvSpPr>
              <p:cNvPr id="95" name="Google Shape;95;p13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sp>
        <p:nvSpPr>
          <p:cNvPr id="97" name="Google Shape;97;p13"/>
          <p:cNvSpPr txBox="1"/>
          <p:nvPr>
            <p:ph type="title"/>
          </p:nvPr>
        </p:nvSpPr>
        <p:spPr>
          <a:xfrm>
            <a:off x="1085700" y="523433"/>
            <a:ext cx="73233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98" name="Google Shape;98;p13"/>
          <p:cNvSpPr txBox="1"/>
          <p:nvPr>
            <p:ph idx="1" type="body"/>
          </p:nvPr>
        </p:nvSpPr>
        <p:spPr>
          <a:xfrm>
            <a:off x="1085700" y="1769800"/>
            <a:ext cx="8176800" cy="419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3200"/>
              <a:buChar char="▰"/>
              <a:defRPr/>
            </a:lvl1pPr>
            <a:lvl2pPr indent="-4318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3200"/>
              <a:buChar char="▻"/>
              <a:defRPr/>
            </a:lvl2pPr>
            <a:lvl3pPr indent="-431800" lvl="2" marL="1371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3200"/>
              <a:buChar char="▻"/>
              <a:defRPr/>
            </a:lvl3pPr>
            <a:lvl4pPr indent="-431800" lvl="3" marL="18288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3200"/>
              <a:buChar char="▻"/>
              <a:defRPr/>
            </a:lvl4pPr>
            <a:lvl5pPr indent="-431800" lvl="4" marL="22860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3200"/>
              <a:buChar char="▻"/>
              <a:defRPr/>
            </a:lvl5pPr>
            <a:lvl6pPr indent="-431800" lvl="5" marL="27432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3200"/>
              <a:buChar char="▻"/>
              <a:defRPr/>
            </a:lvl6pPr>
            <a:lvl7pPr indent="-431800" lvl="6" marL="3200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3200"/>
              <a:buChar char="▻"/>
              <a:defRPr/>
            </a:lvl7pPr>
            <a:lvl8pPr indent="-431800" lvl="7" marL="3657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3200"/>
              <a:buChar char="▻"/>
              <a:defRPr/>
            </a:lvl8pPr>
            <a:lvl9pPr indent="-431800" lvl="8" marL="411480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3200"/>
              <a:buChar char="▻"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12" type="sldNum"/>
          </p:nvPr>
        </p:nvSpPr>
        <p:spPr>
          <a:xfrm>
            <a:off x="10157333" y="6182000"/>
            <a:ext cx="19833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/>
          <p:nvPr/>
        </p:nvSpPr>
        <p:spPr>
          <a:xfrm>
            <a:off x="7596285" y="3514025"/>
            <a:ext cx="1185600" cy="395100"/>
          </a:xfrm>
          <a:prstGeom prst="triangle">
            <a:avLst>
              <a:gd fmla="val 32425" name="adj"/>
            </a:avLst>
          </a:prstGeom>
          <a:solidFill>
            <a:srgbClr val="263248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02" name="Google Shape;102;p14"/>
          <p:cNvGrpSpPr/>
          <p:nvPr/>
        </p:nvGrpSpPr>
        <p:grpSpPr>
          <a:xfrm>
            <a:off x="0" y="-9450"/>
            <a:ext cx="11548242" cy="6867279"/>
            <a:chOff x="0" y="-7088"/>
            <a:chExt cx="8661398" cy="5150588"/>
          </a:xfrm>
        </p:grpSpPr>
        <p:sp>
          <p:nvSpPr>
            <p:cNvPr id="103" name="Google Shape;103;p1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 flipH="1" rot="10800000">
              <a:off x="3517898" y="-7088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05" name="Google Shape;105;p14"/>
          <p:cNvGrpSpPr/>
          <p:nvPr/>
        </p:nvGrpSpPr>
        <p:grpSpPr>
          <a:xfrm flipH="1" rot="10800000">
            <a:off x="-2" y="3899768"/>
            <a:ext cx="8785449" cy="2703023"/>
            <a:chOff x="-9894852" y="-4493254"/>
            <a:chExt cx="21200407" cy="6522740"/>
          </a:xfrm>
        </p:grpSpPr>
        <p:sp>
          <p:nvSpPr>
            <p:cNvPr id="106" name="Google Shape;106;p14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08" name="Google Shape;108;p14"/>
          <p:cNvGrpSpPr/>
          <p:nvPr/>
        </p:nvGrpSpPr>
        <p:grpSpPr>
          <a:xfrm>
            <a:off x="9262270" y="5963482"/>
            <a:ext cx="2937033" cy="894371"/>
            <a:chOff x="5575242" y="4472723"/>
            <a:chExt cx="2202830" cy="670795"/>
          </a:xfrm>
        </p:grpSpPr>
        <p:sp>
          <p:nvSpPr>
            <p:cNvPr id="109" name="Google Shape;109;p1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0" name="Google Shape;110;p1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11" name="Google Shape;111;p1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1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3" name="Google Shape;113;p1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14" name="Google Shape;114;p1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1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6" name="Google Shape;116;p14"/>
          <p:cNvSpPr txBox="1"/>
          <p:nvPr>
            <p:ph type="ctrTitle"/>
          </p:nvPr>
        </p:nvSpPr>
        <p:spPr>
          <a:xfrm>
            <a:off x="618033" y="3828197"/>
            <a:ext cx="5459100" cy="15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17" name="Google Shape;117;p14"/>
          <p:cNvSpPr txBox="1"/>
          <p:nvPr>
            <p:ph idx="1" type="subTitle"/>
          </p:nvPr>
        </p:nvSpPr>
        <p:spPr>
          <a:xfrm>
            <a:off x="618033" y="5300599"/>
            <a:ext cx="5459100" cy="10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None/>
              <a:defRPr sz="27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accent5"/>
              </a:buClr>
              <a:buSzPts val="2700"/>
              <a:buNone/>
              <a:defRPr sz="27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accent5"/>
              </a:buClr>
              <a:buSzPts val="2700"/>
              <a:buNone/>
              <a:defRPr sz="27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accent5"/>
              </a:buClr>
              <a:buSzPts val="2700"/>
              <a:buNone/>
              <a:defRPr sz="27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accent5"/>
              </a:buClr>
              <a:buSzPts val="2700"/>
              <a:buNone/>
              <a:defRPr sz="27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accent5"/>
              </a:buClr>
              <a:buSzPts val="2700"/>
              <a:buNone/>
              <a:defRPr sz="27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accent5"/>
              </a:buClr>
              <a:buSzPts val="2700"/>
              <a:buNone/>
              <a:defRPr sz="27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accent5"/>
              </a:buClr>
              <a:buSzPts val="2700"/>
              <a:buNone/>
              <a:defRPr sz="27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Clr>
                <a:schemeClr val="accent5"/>
              </a:buClr>
              <a:buSzPts val="2700"/>
              <a:buNone/>
              <a:defRPr sz="27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18" name="Google Shape;118;p14"/>
          <p:cNvSpPr txBox="1"/>
          <p:nvPr>
            <p:ph idx="12" type="sldNum"/>
          </p:nvPr>
        </p:nvSpPr>
        <p:spPr>
          <a:xfrm>
            <a:off x="10157333" y="6182000"/>
            <a:ext cx="19833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5"/>
          <p:cNvGrpSpPr/>
          <p:nvPr/>
        </p:nvGrpSpPr>
        <p:grpSpPr>
          <a:xfrm>
            <a:off x="-5" y="55"/>
            <a:ext cx="9429671" cy="1769708"/>
            <a:chOff x="-4" y="41"/>
            <a:chExt cx="7072430" cy="1327314"/>
          </a:xfrm>
        </p:grpSpPr>
        <p:sp>
          <p:nvSpPr>
            <p:cNvPr id="121" name="Google Shape;121;p1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fmla="val 3242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122" name="Google Shape;122;p15"/>
            <p:cNvGrpSpPr/>
            <p:nvPr/>
          </p:nvGrpSpPr>
          <p:grpSpPr>
            <a:xfrm flipH="1" rot="10800000">
              <a:off x="3" y="41"/>
              <a:ext cx="6756168" cy="1327314"/>
              <a:chOff x="-2168138" y="330075"/>
              <a:chExt cx="8650663" cy="1699506"/>
            </a:xfrm>
          </p:grpSpPr>
          <p:sp>
            <p:nvSpPr>
              <p:cNvPr id="123" name="Google Shape;123;p1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125" name="Google Shape;125;p15"/>
            <p:cNvGrpSpPr/>
            <p:nvPr/>
          </p:nvGrpSpPr>
          <p:grpSpPr>
            <a:xfrm flipH="1" rot="10800000">
              <a:off x="-4" y="381008"/>
              <a:ext cx="7072430" cy="771743"/>
              <a:chOff x="-9092084" y="330075"/>
              <a:chExt cx="15574609" cy="1699501"/>
            </a:xfrm>
          </p:grpSpPr>
          <p:sp>
            <p:nvSpPr>
              <p:cNvPr id="126" name="Google Shape;126;p1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128" name="Google Shape;128;p15"/>
          <p:cNvGrpSpPr/>
          <p:nvPr/>
        </p:nvGrpSpPr>
        <p:grpSpPr>
          <a:xfrm>
            <a:off x="9262270" y="5963482"/>
            <a:ext cx="2937033" cy="894371"/>
            <a:chOff x="5575242" y="4472723"/>
            <a:chExt cx="2202830" cy="670795"/>
          </a:xfrm>
        </p:grpSpPr>
        <p:sp>
          <p:nvSpPr>
            <p:cNvPr id="129" name="Google Shape;129;p1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fmla="val 32425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0" name="Google Shape;130;p1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31" name="Google Shape;131;p1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3" name="Google Shape;133;p1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34" name="Google Shape;134;p1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36" name="Google Shape;136;p15"/>
          <p:cNvSpPr txBox="1"/>
          <p:nvPr>
            <p:ph type="title"/>
          </p:nvPr>
        </p:nvSpPr>
        <p:spPr>
          <a:xfrm>
            <a:off x="1085700" y="523433"/>
            <a:ext cx="70113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/>
        </p:txBody>
      </p:sp>
      <p:sp>
        <p:nvSpPr>
          <p:cNvPr id="137" name="Google Shape;137;p15"/>
          <p:cNvSpPr txBox="1"/>
          <p:nvPr>
            <p:ph idx="1" type="body"/>
          </p:nvPr>
        </p:nvSpPr>
        <p:spPr>
          <a:xfrm>
            <a:off x="1160600" y="2060101"/>
            <a:ext cx="2997300" cy="3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▰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3pPr>
            <a:lvl4pPr indent="-381000" lvl="3" marL="18288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4pPr>
            <a:lvl5pPr indent="-381000" lvl="4" marL="22860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5pPr>
            <a:lvl6pPr indent="-381000" lvl="5" marL="27432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6pPr>
            <a:lvl7pPr indent="-381000" lvl="6" marL="3200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7pPr>
            <a:lvl8pPr indent="-381000" lvl="7" marL="3657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8pPr>
            <a:lvl9pPr indent="-381000" lvl="8" marL="411480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2400"/>
              <a:buChar char="▻"/>
              <a:defRPr sz="2400"/>
            </a:lvl9pPr>
          </a:lstStyle>
          <a:p/>
        </p:txBody>
      </p:sp>
      <p:sp>
        <p:nvSpPr>
          <p:cNvPr id="138" name="Google Shape;138;p15"/>
          <p:cNvSpPr txBox="1"/>
          <p:nvPr>
            <p:ph idx="2" type="body"/>
          </p:nvPr>
        </p:nvSpPr>
        <p:spPr>
          <a:xfrm>
            <a:off x="4311516" y="2060101"/>
            <a:ext cx="2997300" cy="3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▰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3pPr>
            <a:lvl4pPr indent="-381000" lvl="3" marL="18288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4pPr>
            <a:lvl5pPr indent="-381000" lvl="4" marL="22860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5pPr>
            <a:lvl6pPr indent="-381000" lvl="5" marL="27432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6pPr>
            <a:lvl7pPr indent="-381000" lvl="6" marL="3200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7pPr>
            <a:lvl8pPr indent="-381000" lvl="7" marL="3657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8pPr>
            <a:lvl9pPr indent="-381000" lvl="8" marL="411480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2400"/>
              <a:buChar char="▻"/>
              <a:defRPr sz="2400"/>
            </a:lvl9pPr>
          </a:lstStyle>
          <a:p/>
        </p:txBody>
      </p:sp>
      <p:sp>
        <p:nvSpPr>
          <p:cNvPr id="139" name="Google Shape;139;p15"/>
          <p:cNvSpPr txBox="1"/>
          <p:nvPr>
            <p:ph idx="3" type="body"/>
          </p:nvPr>
        </p:nvSpPr>
        <p:spPr>
          <a:xfrm>
            <a:off x="7387533" y="2060101"/>
            <a:ext cx="2997300" cy="3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Char char="▰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3pPr>
            <a:lvl4pPr indent="-381000" lvl="3" marL="18288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4pPr>
            <a:lvl5pPr indent="-381000" lvl="4" marL="22860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5pPr>
            <a:lvl6pPr indent="-381000" lvl="5" marL="27432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6pPr>
            <a:lvl7pPr indent="-381000" lvl="6" marL="32004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7pPr>
            <a:lvl8pPr indent="-381000" lvl="7" marL="365760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SzPts val="2400"/>
              <a:buChar char="▻"/>
              <a:defRPr sz="2400"/>
            </a:lvl8pPr>
            <a:lvl9pPr indent="-381000" lvl="8" marL="411480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2400"/>
              <a:buChar char="▻"/>
              <a:defRPr sz="2400"/>
            </a:lvl9pPr>
          </a:lstStyle>
          <a:p/>
        </p:txBody>
      </p:sp>
      <p:sp>
        <p:nvSpPr>
          <p:cNvPr id="140" name="Google Shape;140;p15"/>
          <p:cNvSpPr txBox="1"/>
          <p:nvPr>
            <p:ph idx="12" type="sldNum"/>
          </p:nvPr>
        </p:nvSpPr>
        <p:spPr>
          <a:xfrm>
            <a:off x="10157333" y="6182000"/>
            <a:ext cx="19833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gif"/><Relationship Id="rId4" Type="http://schemas.openxmlformats.org/officeDocument/2006/relationships/image" Target="../media/image1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321732" y="321733"/>
            <a:ext cx="11546828" cy="6214534"/>
          </a:xfrm>
          <a:custGeom>
            <a:rect b="b" l="l" r="r" t="t"/>
            <a:pathLst>
              <a:path extrusionOk="0" h="6214534" w="11546828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rgbClr val="7F7F7F">
              <a:alpha val="2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6"/>
          <p:cNvSpPr/>
          <p:nvPr/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6"/>
          <p:cNvSpPr txBox="1"/>
          <p:nvPr/>
        </p:nvSpPr>
        <p:spPr>
          <a:xfrm>
            <a:off x="1438668" y="1395835"/>
            <a:ext cx="56139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E" sz="3391" u="none" cap="none" strike="noStrike">
                <a:solidFill>
                  <a:srgbClr val="2F5496"/>
                </a:solidFill>
                <a:latin typeface="Cambria"/>
                <a:ea typeface="Cambria"/>
                <a:cs typeface="Cambria"/>
                <a:sym typeface="Cambria"/>
              </a:rPr>
              <a:t>Capstone Presentation - Customer </a:t>
            </a:r>
            <a:r>
              <a:rPr b="1" i="0" lang="en-IE" sz="3456" u="none" cap="none" strike="noStrike">
                <a:solidFill>
                  <a:srgbClr val="2F5496"/>
                </a:solidFill>
                <a:latin typeface="Cambria"/>
                <a:ea typeface="Cambria"/>
                <a:cs typeface="Cambria"/>
                <a:sym typeface="Cambria"/>
              </a:rPr>
              <a:t>Churn prediction Model</a:t>
            </a:r>
            <a:endParaRPr b="1" i="0" sz="53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6"/>
          <p:cNvSpPr txBox="1"/>
          <p:nvPr/>
        </p:nvSpPr>
        <p:spPr>
          <a:xfrm>
            <a:off x="1178716" y="3235031"/>
            <a:ext cx="6133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E" sz="2000">
                <a:solidFill>
                  <a:srgbClr val="2F5496"/>
                </a:solidFill>
                <a:latin typeface="Cambria"/>
                <a:ea typeface="Cambria"/>
                <a:cs typeface="Cambria"/>
                <a:sym typeface="Cambria"/>
              </a:rPr>
              <a:t>BY:- Harsh Patel</a:t>
            </a:r>
            <a:endParaRPr sz="2000"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IE" sz="1800" u="none" cap="none" strike="noStrike">
                <a:solidFill>
                  <a:srgbClr val="2F5496"/>
                </a:solidFill>
                <a:latin typeface="Cambria"/>
                <a:ea typeface="Cambria"/>
                <a:cs typeface="Cambria"/>
                <a:sym typeface="Cambria"/>
              </a:rPr>
              <a:t>BATCH: </a:t>
            </a:r>
            <a:r>
              <a:rPr lang="en-IE" sz="1800">
                <a:solidFill>
                  <a:srgbClr val="1A1B1E"/>
                </a:solidFill>
                <a:highlight>
                  <a:srgbClr val="FFFFFF"/>
                </a:highlight>
              </a:rPr>
              <a:t>PGPDSBA.O.</a:t>
            </a:r>
            <a:r>
              <a:rPr lang="en-IE" sz="1800">
                <a:solidFill>
                  <a:srgbClr val="1A1B1E"/>
                </a:solidFill>
                <a:highlight>
                  <a:srgbClr val="FFFFFF"/>
                </a:highlight>
              </a:rPr>
              <a:t>JAN 24</a:t>
            </a:r>
            <a:endParaRPr sz="1800"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IE" sz="1800" u="none" cap="none" strike="noStrike">
                <a:solidFill>
                  <a:srgbClr val="2F5496"/>
                </a:solidFill>
                <a:latin typeface="Cambria"/>
                <a:ea typeface="Cambria"/>
                <a:cs typeface="Cambria"/>
                <a:sym typeface="Cambria"/>
              </a:rPr>
              <a:t>Post Graduate Program in Data Science and Business Analytics</a:t>
            </a:r>
            <a:endParaRPr b="0" i="0" sz="1800" u="none" cap="none" strike="noStrike">
              <a:solidFill>
                <a:srgbClr val="2F5496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Gravity Falls GIF (Provided by Tenor)" id="150" name="Google Shape;15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7450" y="2105025"/>
            <a:ext cx="4743450" cy="264795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ight bulb and a person's head&#10;&#10;Description automatically generated" id="264" name="Google Shape;264;p25"/>
          <p:cNvPicPr preferRelativeResize="0"/>
          <p:nvPr/>
        </p:nvPicPr>
        <p:blipFill rotWithShape="1">
          <a:blip r:embed="rId3">
            <a:alphaModFix/>
          </a:blip>
          <a:srcRect b="0" l="34354" r="37269" t="0"/>
          <a:stretch/>
        </p:blipFill>
        <p:spPr>
          <a:xfrm>
            <a:off x="-9525" y="3725"/>
            <a:ext cx="2105026" cy="2355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5"/>
          <p:cNvSpPr txBox="1"/>
          <p:nvPr>
            <p:ph type="title"/>
          </p:nvPr>
        </p:nvSpPr>
        <p:spPr>
          <a:xfrm>
            <a:off x="1994850" y="-177592"/>
            <a:ext cx="14020800" cy="17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IE"/>
              <a:t> ONBOARDING/ACTIVATION PROCESS</a:t>
            </a:r>
            <a:endParaRPr/>
          </a:p>
        </p:txBody>
      </p:sp>
      <p:sp>
        <p:nvSpPr>
          <p:cNvPr id="266" name="Google Shape;266;p25"/>
          <p:cNvSpPr txBox="1"/>
          <p:nvPr>
            <p:ph idx="12" type="sldNum"/>
          </p:nvPr>
        </p:nvSpPr>
        <p:spPr>
          <a:xfrm>
            <a:off x="11480800" y="8475133"/>
            <a:ext cx="36576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  <p:sp>
        <p:nvSpPr>
          <p:cNvPr id="267" name="Google Shape;267;p25"/>
          <p:cNvSpPr txBox="1"/>
          <p:nvPr/>
        </p:nvSpPr>
        <p:spPr>
          <a:xfrm>
            <a:off x="2095499" y="1332750"/>
            <a:ext cx="9364200" cy="54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-266700" lvl="0" marL="381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E" sz="1500">
                <a:solidFill>
                  <a:schemeClr val="dk1"/>
                </a:solidFill>
              </a:rPr>
              <a:t>Impact of Tenure on Churn</a:t>
            </a:r>
            <a:r>
              <a:rPr lang="en-IE" sz="1500">
                <a:solidFill>
                  <a:schemeClr val="dk1"/>
                </a:solidFill>
              </a:rPr>
              <a:t>: Both EDA and modeling indicate that tenure significantly affects churn rates.</a:t>
            </a:r>
            <a:endParaRPr sz="1500">
              <a:solidFill>
                <a:schemeClr val="dk1"/>
              </a:solidFill>
            </a:endParaRPr>
          </a:p>
          <a:p>
            <a:pPr indent="-266700" lvl="0" marL="381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-266700" lvl="0" marL="381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E" sz="1500">
                <a:solidFill>
                  <a:schemeClr val="dk1"/>
                </a:solidFill>
              </a:rPr>
              <a:t>Possible Reasons for High Churn</a:t>
            </a:r>
            <a:r>
              <a:rPr lang="en-IE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IE" sz="1500">
                <a:solidFill>
                  <a:schemeClr val="dk1"/>
                </a:solidFill>
              </a:rPr>
              <a:t>Poor initial experience.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IE" sz="1500">
                <a:solidFill>
                  <a:schemeClr val="dk1"/>
                </a:solidFill>
              </a:rPr>
              <a:t>Trial periods or prepaid accounts expiring without timely top-ups.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E" sz="1500">
                <a:solidFill>
                  <a:schemeClr val="dk1"/>
                </a:solidFill>
              </a:rPr>
              <a:t>Determining the Cause</a:t>
            </a:r>
            <a:r>
              <a:rPr lang="en-IE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IE" sz="1500">
                <a:solidFill>
                  <a:schemeClr val="dk1"/>
                </a:solidFill>
              </a:rPr>
              <a:t>High customer care calls, complaints, and low cashback/coupons for short-tenure customers suggest the cause is poor initial experience.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E" sz="1500">
                <a:solidFill>
                  <a:schemeClr val="dk1"/>
                </a:solidFill>
              </a:rPr>
              <a:t>Proposed Solutions</a:t>
            </a:r>
            <a:r>
              <a:rPr lang="en-IE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IE" sz="1500">
                <a:solidFill>
                  <a:schemeClr val="dk1"/>
                </a:solidFill>
              </a:rPr>
              <a:t>Extended Support</a:t>
            </a:r>
            <a:r>
              <a:rPr lang="en-IE" sz="1500">
                <a:solidFill>
                  <a:schemeClr val="dk1"/>
                </a:solidFill>
              </a:rPr>
              <a:t>: Activation/onboarding team should provide continued support beyond initial setup until customers are comfortable with the service.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IE" sz="1500">
                <a:solidFill>
                  <a:schemeClr val="dk1"/>
                </a:solidFill>
              </a:rPr>
              <a:t>Proactive Engagement</a:t>
            </a:r>
            <a:r>
              <a:rPr lang="en-IE" sz="1500">
                <a:solidFill>
                  <a:schemeClr val="dk1"/>
                </a:solidFill>
              </a:rPr>
              <a:t>: Activation team should actively engage with customers during the first month or two.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IE" sz="1500">
                <a:solidFill>
                  <a:schemeClr val="dk1"/>
                </a:solidFill>
              </a:rPr>
              <a:t>Feedback Survey</a:t>
            </a:r>
            <a:r>
              <a:rPr lang="en-IE" sz="1500">
                <a:solidFill>
                  <a:schemeClr val="dk1"/>
                </a:solidFill>
              </a:rPr>
              <a:t>: Customer care should conduct feedback surveys to identify and address any issues in the onboarding process.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n-IE" sz="1500">
                <a:solidFill>
                  <a:schemeClr val="dk1"/>
                </a:solidFill>
              </a:rPr>
              <a:t>Incentives for Feedback</a:t>
            </a:r>
            <a:r>
              <a:rPr lang="en-IE" sz="1500">
                <a:solidFill>
                  <a:schemeClr val="dk1"/>
                </a:solidFill>
              </a:rPr>
              <a:t>: Offering gift cards or coupons to increase response rates for feedback.</a:t>
            </a:r>
            <a:endParaRPr sz="23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6"/>
          <p:cNvSpPr txBox="1"/>
          <p:nvPr>
            <p:ph type="title"/>
          </p:nvPr>
        </p:nvSpPr>
        <p:spPr>
          <a:xfrm>
            <a:off x="3247550" y="486825"/>
            <a:ext cx="7780500" cy="17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IE"/>
              <a:t>COMPLAINT ANALYTICS AND MANAGEMENT</a:t>
            </a:r>
            <a:endParaRPr/>
          </a:p>
        </p:txBody>
      </p:sp>
      <p:sp>
        <p:nvSpPr>
          <p:cNvPr id="273" name="Google Shape;273;p26"/>
          <p:cNvSpPr txBox="1"/>
          <p:nvPr>
            <p:ph idx="12" type="sldNum"/>
          </p:nvPr>
        </p:nvSpPr>
        <p:spPr>
          <a:xfrm>
            <a:off x="11480800" y="8475133"/>
            <a:ext cx="36576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  <p:sp>
        <p:nvSpPr>
          <p:cNvPr id="274" name="Google Shape;274;p26"/>
          <p:cNvSpPr txBox="1"/>
          <p:nvPr/>
        </p:nvSpPr>
        <p:spPr>
          <a:xfrm>
            <a:off x="2944048" y="1764050"/>
            <a:ext cx="9068100" cy="55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266700" lvl="0" marL="381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E" sz="1800">
                <a:solidFill>
                  <a:schemeClr val="dk1"/>
                </a:solidFill>
              </a:rPr>
              <a:t>High Churn Rate Among Complaining Customers</a:t>
            </a:r>
            <a:r>
              <a:rPr lang="en-IE" sz="1800">
                <a:solidFill>
                  <a:schemeClr val="dk1"/>
                </a:solidFill>
              </a:rPr>
              <a:t>: Customers who register complaints churn 182% more than those without complaints.</a:t>
            </a:r>
            <a:endParaRPr sz="1800">
              <a:solidFill>
                <a:schemeClr val="dk1"/>
              </a:solidFill>
            </a:endParaRPr>
          </a:p>
          <a:p>
            <a:pPr indent="-266700" lvl="0" marL="381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-266700" lvl="0" marL="381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E" sz="1800">
                <a:solidFill>
                  <a:schemeClr val="dk1"/>
                </a:solidFill>
              </a:rPr>
              <a:t>Possible Reasons</a:t>
            </a:r>
            <a:r>
              <a:rPr lang="en-IE" sz="1800">
                <a:solidFill>
                  <a:schemeClr val="dk1"/>
                </a:solidFill>
              </a:rPr>
              <a:t>: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IE" sz="1800">
                <a:solidFill>
                  <a:schemeClr val="dk1"/>
                </a:solidFill>
              </a:rPr>
              <a:t>Complaints not resolved on time or to customer’s satisfaction.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E" sz="1800">
                <a:solidFill>
                  <a:schemeClr val="dk1"/>
                </a:solidFill>
              </a:rPr>
              <a:t>Proposed Solutions</a:t>
            </a:r>
            <a:r>
              <a:rPr lang="en-IE" sz="1800">
                <a:solidFill>
                  <a:schemeClr val="dk1"/>
                </a:solidFill>
              </a:rPr>
              <a:t>: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IE" sz="1800">
                <a:solidFill>
                  <a:schemeClr val="dk1"/>
                </a:solidFill>
              </a:rPr>
              <a:t>Analyze Complaints</a:t>
            </a:r>
            <a:r>
              <a:rPr lang="en-IE" sz="1800">
                <a:solidFill>
                  <a:schemeClr val="dk1"/>
                </a:solidFill>
              </a:rPr>
              <a:t>: Identify top reasons for customer complaints.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IE" sz="1800">
                <a:solidFill>
                  <a:schemeClr val="dk1"/>
                </a:solidFill>
              </a:rPr>
              <a:t>Address Root Causes</a:t>
            </a:r>
            <a:r>
              <a:rPr lang="en-IE" sz="1800">
                <a:solidFill>
                  <a:schemeClr val="dk1"/>
                </a:solidFill>
              </a:rPr>
              <a:t>: Focus on resolving the root causes of the top complaints.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IE" sz="1800">
                <a:solidFill>
                  <a:schemeClr val="dk1"/>
                </a:solidFill>
              </a:rPr>
              <a:t>Establish SLAs</a:t>
            </a:r>
            <a:r>
              <a:rPr lang="en-IE" sz="1800">
                <a:solidFill>
                  <a:schemeClr val="dk1"/>
                </a:solidFill>
              </a:rPr>
              <a:t>: Create Service Level Agreements to track and ensure timely resolution of complaints.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IE" sz="1800">
                <a:solidFill>
                  <a:schemeClr val="dk1"/>
                </a:solidFill>
              </a:rPr>
              <a:t>Proactive Engagement</a:t>
            </a:r>
            <a:r>
              <a:rPr lang="en-IE" sz="1800">
                <a:solidFill>
                  <a:schemeClr val="dk1"/>
                </a:solidFill>
              </a:rPr>
              <a:t>: Provide status updates to customers until their complaint is resolved.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IE" sz="1800">
                <a:solidFill>
                  <a:schemeClr val="dk1"/>
                </a:solidFill>
              </a:rPr>
              <a:t>Feedback Collection</a:t>
            </a:r>
            <a:endParaRPr b="1" sz="18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75" name="Google Shape;275;p26"/>
          <p:cNvSpPr/>
          <p:nvPr/>
        </p:nvSpPr>
        <p:spPr>
          <a:xfrm flipH="1" rot="3967157">
            <a:off x="8631346" y="490521"/>
            <a:ext cx="2987893" cy="2987893"/>
          </a:xfrm>
          <a:prstGeom prst="arc">
            <a:avLst>
              <a:gd fmla="val 14441841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black background with a black square&#10;&#10;Description automatically generated with medium confidence" id="276" name="Google Shape;27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" y="0"/>
            <a:ext cx="3141128" cy="3146415"/>
          </a:xfrm>
          <a:custGeom>
            <a:rect b="b" l="l" r="r" t="t"/>
            <a:pathLst>
              <a:path extrusionOk="0" h="5643794" w="4777381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7"/>
          <p:cNvSpPr txBox="1"/>
          <p:nvPr>
            <p:ph type="title"/>
          </p:nvPr>
        </p:nvSpPr>
        <p:spPr>
          <a:xfrm>
            <a:off x="1085700" y="523433"/>
            <a:ext cx="76188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IE"/>
              <a:t>REVIEW CUSTOMER CARE AND SERVICE PROCESS</a:t>
            </a:r>
            <a:endParaRPr/>
          </a:p>
        </p:txBody>
      </p:sp>
      <p:sp>
        <p:nvSpPr>
          <p:cNvPr id="282" name="Google Shape;282;p27"/>
          <p:cNvSpPr txBox="1"/>
          <p:nvPr>
            <p:ph idx="12" type="sldNum"/>
          </p:nvPr>
        </p:nvSpPr>
        <p:spPr>
          <a:xfrm>
            <a:off x="11480800" y="8475133"/>
            <a:ext cx="36576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  <p:sp>
        <p:nvSpPr>
          <p:cNvPr id="283" name="Google Shape;283;p27"/>
          <p:cNvSpPr txBox="1"/>
          <p:nvPr/>
        </p:nvSpPr>
        <p:spPr>
          <a:xfrm>
            <a:off x="160867" y="1884768"/>
            <a:ext cx="11298900" cy="5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-266700" lvl="0" marL="381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IE" sz="1500">
                <a:solidFill>
                  <a:schemeClr val="dk1"/>
                </a:solidFill>
              </a:rPr>
              <a:t>Low Service and Customer Care Ratings</a:t>
            </a:r>
            <a:r>
              <a:rPr lang="en-IE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IE" sz="1500">
                <a:solidFill>
                  <a:schemeClr val="dk1"/>
                </a:solidFill>
              </a:rPr>
              <a:t>78% of customers rated the service as 3 or less out of 5.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IE" sz="1500">
                <a:solidFill>
                  <a:schemeClr val="dk1"/>
                </a:solidFill>
              </a:rPr>
              <a:t>61% of customers rated customer care agents as 3 or less out of 5.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E" sz="1500">
                <a:solidFill>
                  <a:schemeClr val="dk1"/>
                </a:solidFill>
              </a:rPr>
              <a:t>Possible Reasons for Low Scores</a:t>
            </a:r>
            <a:r>
              <a:rPr lang="en-IE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IE" sz="1500">
                <a:solidFill>
                  <a:schemeClr val="dk1"/>
                </a:solidFill>
              </a:rPr>
              <a:t>Service score issues might be due to technical problems, plan structure, or insufficient support from activation and customer care teams.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IE" sz="1500">
                <a:solidFill>
                  <a:schemeClr val="dk1"/>
                </a:solidFill>
              </a:rPr>
              <a:t>Customer care agent scores could reflect agent behavior (e.g., knowledge, disposition) or procedural issues (e.g., call wait time).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E" sz="1500">
                <a:solidFill>
                  <a:schemeClr val="dk1"/>
                </a:solidFill>
              </a:rPr>
              <a:t>Recommendations</a:t>
            </a:r>
            <a:r>
              <a:rPr lang="en-IE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IE" sz="1500">
                <a:solidFill>
                  <a:schemeClr val="dk1"/>
                </a:solidFill>
              </a:rPr>
              <a:t>Conduct a root cause analysis (Pareto) of feedback associated with low scores.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IE" sz="1500">
                <a:solidFill>
                  <a:schemeClr val="dk1"/>
                </a:solidFill>
              </a:rPr>
              <a:t>Address the root causes contributing to the primary reasons for low feedback scores, which may also reveal reasons for churn.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IE" sz="1500">
                <a:solidFill>
                  <a:schemeClr val="dk1"/>
                </a:solidFill>
              </a:rPr>
              <a:t>Modify the process to capture verbal feedback if it is not currently being recorded.</a:t>
            </a:r>
            <a:endParaRPr b="1" sz="15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descr="a woman talking on a cell phone with the words customer service netflix written below her (Provided by Tenor)" id="284" name="Google Shape;284;p27"/>
          <p:cNvPicPr preferRelativeResize="0"/>
          <p:nvPr/>
        </p:nvPicPr>
        <p:blipFill rotWithShape="1">
          <a:blip r:embed="rId3">
            <a:alphaModFix/>
          </a:blip>
          <a:srcRect b="8231" l="0" r="0" t="0"/>
          <a:stretch/>
        </p:blipFill>
        <p:spPr>
          <a:xfrm>
            <a:off x="6452625" y="949275"/>
            <a:ext cx="4743450" cy="244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/>
          <p:nvPr>
            <p:ph type="title"/>
          </p:nvPr>
        </p:nvSpPr>
        <p:spPr>
          <a:xfrm>
            <a:off x="1020750" y="-239667"/>
            <a:ext cx="14020800" cy="17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IE"/>
              <a:t>REVIEW CURRENT RETENTION SPENDS</a:t>
            </a:r>
            <a:endParaRPr/>
          </a:p>
        </p:txBody>
      </p:sp>
      <p:sp>
        <p:nvSpPr>
          <p:cNvPr id="290" name="Google Shape;290;p28"/>
          <p:cNvSpPr txBox="1"/>
          <p:nvPr>
            <p:ph idx="12" type="sldNum"/>
          </p:nvPr>
        </p:nvSpPr>
        <p:spPr>
          <a:xfrm>
            <a:off x="11480800" y="8475133"/>
            <a:ext cx="36576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  <p:sp>
        <p:nvSpPr>
          <p:cNvPr id="291" name="Google Shape;291;p28"/>
          <p:cNvSpPr txBox="1"/>
          <p:nvPr/>
        </p:nvSpPr>
        <p:spPr>
          <a:xfrm>
            <a:off x="144723" y="1190600"/>
            <a:ext cx="8104800" cy="55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E" sz="1700">
                <a:solidFill>
                  <a:schemeClr val="dk1"/>
                </a:solidFill>
              </a:rPr>
              <a:t>Median Cashback Analysis</a:t>
            </a:r>
            <a:r>
              <a:rPr lang="en-IE" sz="1700">
                <a:solidFill>
                  <a:schemeClr val="dk1"/>
                </a:solidFill>
              </a:rPr>
              <a:t>: Active customers receive 10% more cashback compared to churned customers.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E" sz="1700">
                <a:solidFill>
                  <a:schemeClr val="dk1"/>
                </a:solidFill>
              </a:rPr>
              <a:t>Coupon Usage</a:t>
            </a:r>
            <a:r>
              <a:rPr lang="en-IE" sz="1700">
                <a:solidFill>
                  <a:schemeClr val="dk1"/>
                </a:solidFill>
              </a:rPr>
              <a:t>: Both churned and active customers have used the same number of coupons.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E" sz="1700">
                <a:solidFill>
                  <a:schemeClr val="dk1"/>
                </a:solidFill>
              </a:rPr>
              <a:t>Possible Reasons</a:t>
            </a:r>
            <a:r>
              <a:rPr lang="en-IE" sz="1700">
                <a:solidFill>
                  <a:schemeClr val="dk1"/>
                </a:solidFill>
              </a:rPr>
              <a:t>: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IE" sz="1700">
                <a:solidFill>
                  <a:schemeClr val="dk1"/>
                </a:solidFill>
              </a:rPr>
              <a:t>Retention programs may not be effectively targeting customers at risk of churn.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IE" sz="1700">
                <a:solidFill>
                  <a:schemeClr val="dk1"/>
                </a:solidFill>
              </a:rPr>
              <a:t>Existing programs may have successfully reduced churn in a previously high-risk segment, altering the current risk profile.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IE" sz="1700">
                <a:solidFill>
                  <a:schemeClr val="dk1"/>
                </a:solidFill>
              </a:rPr>
              <a:t>Recommendations</a:t>
            </a:r>
            <a:r>
              <a:rPr lang="en-IE" sz="1700">
                <a:solidFill>
                  <a:schemeClr val="dk1"/>
                </a:solidFill>
              </a:rPr>
              <a:t>: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IE" sz="1700">
                <a:solidFill>
                  <a:schemeClr val="dk1"/>
                </a:solidFill>
              </a:rPr>
              <a:t>Review the relevance of existing cashback and coupon programs in light of the current churn model.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IE" sz="1700">
                <a:solidFill>
                  <a:schemeClr val="dk1"/>
                </a:solidFill>
              </a:rPr>
              <a:t>If they are no longer effective, design new retention programs aimed at the current high-risk customer group.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descr="a man in a black shirt says pay attention in front of a kitchen (Provided by Tenor)" id="292" name="Google Shape;2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01923" y="1680333"/>
            <a:ext cx="3637677" cy="2688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9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9"/>
          <p:cNvSpPr/>
          <p:nvPr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29"/>
          <p:cNvSpPr txBox="1"/>
          <p:nvPr>
            <p:ph type="title"/>
          </p:nvPr>
        </p:nvSpPr>
        <p:spPr>
          <a:xfrm>
            <a:off x="3315025" y="2909147"/>
            <a:ext cx="5562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b="1" lang="en-IE" sz="6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YOU!</a:t>
            </a:r>
            <a:endParaRPr/>
          </a:p>
        </p:txBody>
      </p:sp>
      <p:sp>
        <p:nvSpPr>
          <p:cNvPr id="302" name="Google Shape;302;p29"/>
          <p:cNvSpPr/>
          <p:nvPr/>
        </p:nvSpPr>
        <p:spPr>
          <a:xfrm flipH="1" rot="-1577571">
            <a:off x="2494119" y="6170"/>
            <a:ext cx="6816262" cy="6816262"/>
          </a:xfrm>
          <a:prstGeom prst="arc">
            <a:avLst>
              <a:gd fmla="val 16200000" name="adj1"/>
              <a:gd fmla="val 20093138" name="adj2"/>
            </a:avLst>
          </a:prstGeom>
          <a:noFill/>
          <a:ln cap="rnd" cmpd="sng" w="127000">
            <a:solidFill>
              <a:schemeClr val="accent4">
                <a:alpha val="94901"/>
              </a:schemeClr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29"/>
          <p:cNvSpPr/>
          <p:nvPr/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cartoon cat is sitting in a cardboard box . (Provided by Tenor)" id="304" name="Google Shape;30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363" y="668600"/>
            <a:ext cx="2813275" cy="2336374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descr="a man in a superhero costume is standing in front of a classroom full of children and asking any questions (Provided by Tenor)" id="305" name="Google Shape;30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6389" y="3969500"/>
            <a:ext cx="3945635" cy="20282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7"/>
          <p:cNvSpPr/>
          <p:nvPr/>
        </p:nvSpPr>
        <p:spPr>
          <a:xfrm flipH="1" rot="3967198">
            <a:off x="8631348" y="490493"/>
            <a:ext cx="2987899" cy="2987899"/>
          </a:xfrm>
          <a:prstGeom prst="arc">
            <a:avLst>
              <a:gd fmla="val 14441841" name="adj1"/>
              <a:gd fmla="val 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7"/>
          <p:cNvSpPr txBox="1"/>
          <p:nvPr>
            <p:ph type="title"/>
          </p:nvPr>
        </p:nvSpPr>
        <p:spPr>
          <a:xfrm>
            <a:off x="557213" y="479493"/>
            <a:ext cx="1079658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4400"/>
              <a:buFont typeface="Cambria"/>
              <a:buNone/>
            </a:pPr>
            <a:r>
              <a:rPr b="1" lang="en-IE">
                <a:solidFill>
                  <a:srgbClr val="2F5496"/>
                </a:solidFill>
                <a:latin typeface="Cambria"/>
                <a:ea typeface="Cambria"/>
                <a:cs typeface="Cambria"/>
                <a:sym typeface="Cambria"/>
              </a:rPr>
              <a:t>BUSINESS PROBLEM UNDERSTANDING</a:t>
            </a:r>
            <a:endParaRPr/>
          </a:p>
        </p:txBody>
      </p:sp>
      <p:sp>
        <p:nvSpPr>
          <p:cNvPr id="158" name="Google Shape;158;p17"/>
          <p:cNvSpPr/>
          <p:nvPr/>
        </p:nvSpPr>
        <p:spPr>
          <a:xfrm flipH="1">
            <a:off x="0" y="5486400"/>
            <a:ext cx="2672863" cy="1371600"/>
          </a:xfrm>
          <a:custGeom>
            <a:rect b="b" l="l" r="r" t="t"/>
            <a:pathLst>
              <a:path extrusionOk="0" h="1371600" w="2672863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white figure leaning on a target with arrows&#10;&#10;Description automatically generated" id="159" name="Google Shape;159;p17"/>
          <p:cNvPicPr preferRelativeResize="0"/>
          <p:nvPr/>
        </p:nvPicPr>
        <p:blipFill rotWithShape="1">
          <a:blip r:embed="rId3">
            <a:alphaModFix/>
          </a:blip>
          <a:srcRect b="0" l="0" r="0" t="14608"/>
          <a:stretch/>
        </p:blipFill>
        <p:spPr>
          <a:xfrm>
            <a:off x="0" y="1899187"/>
            <a:ext cx="4777381" cy="3059626"/>
          </a:xfrm>
          <a:custGeom>
            <a:rect b="b" l="l" r="r" t="t"/>
            <a:pathLst>
              <a:path extrusionOk="0" h="5643794" w="4777381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4354675" y="1984450"/>
            <a:ext cx="6999000" cy="41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IE" sz="2400">
                <a:latin typeface="Cambria"/>
                <a:ea typeface="Cambria"/>
                <a:cs typeface="Cambria"/>
                <a:sym typeface="Cambria"/>
              </a:rPr>
              <a:t>Business Objective:</a:t>
            </a:r>
            <a:endParaRPr b="1" sz="24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IE" sz="1662">
                <a:latin typeface="Verdana"/>
                <a:ea typeface="Verdana"/>
                <a:cs typeface="Verdana"/>
                <a:sym typeface="Verdana"/>
              </a:rPr>
              <a:t>An E Commerce company going through a challenging phase of retaining customers keeping in mind the current market situation and high market competition and to stand by this the company wants to develop a model through which they can customer churn and provide segmented offers to the potential churners. In this company, we observed that one account have multiple customers which indicates that </a:t>
            </a:r>
            <a:r>
              <a:rPr lang="en-IE" sz="1662">
                <a:latin typeface="Verdana"/>
                <a:ea typeface="Verdana"/>
                <a:cs typeface="Verdana"/>
                <a:sym typeface="Verdana"/>
              </a:rPr>
              <a:t>losing</a:t>
            </a:r>
            <a:r>
              <a:rPr lang="en-IE" sz="1662">
                <a:latin typeface="Verdana"/>
                <a:ea typeface="Verdana"/>
                <a:cs typeface="Verdana"/>
                <a:sym typeface="Verdana"/>
              </a:rPr>
              <a:t> one account may lead to losing multiple customers.</a:t>
            </a:r>
            <a:endParaRPr sz="1062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662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IE" sz="1662">
                <a:latin typeface="Verdana"/>
                <a:ea typeface="Verdana"/>
                <a:cs typeface="Verdana"/>
                <a:sym typeface="Verdana"/>
              </a:rPr>
              <a:t>Therefore, We as a data analyst are consulting the firm for developing a model which could provide better churn prediction so that they can make necessary changes in their business model and customize marketing and </a:t>
            </a:r>
            <a:r>
              <a:rPr lang="en-IE" sz="1662">
                <a:latin typeface="Verdana"/>
                <a:ea typeface="Verdana"/>
                <a:cs typeface="Verdana"/>
                <a:sym typeface="Verdana"/>
              </a:rPr>
              <a:t>advertising</a:t>
            </a:r>
            <a:r>
              <a:rPr lang="en-IE" sz="1662">
                <a:latin typeface="Verdana"/>
                <a:ea typeface="Verdana"/>
                <a:cs typeface="Verdana"/>
                <a:sym typeface="Verdana"/>
              </a:rPr>
              <a:t> campaign to retain the customers and add new customers.</a:t>
            </a:r>
            <a:endParaRPr sz="2062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11480800" y="8475133"/>
            <a:ext cx="36576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  <p:sp>
        <p:nvSpPr>
          <p:cNvPr id="166" name="Google Shape;166;p18"/>
          <p:cNvSpPr txBox="1"/>
          <p:nvPr/>
        </p:nvSpPr>
        <p:spPr>
          <a:xfrm>
            <a:off x="64500" y="225253"/>
            <a:ext cx="73233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E" sz="23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</a:t>
            </a:r>
            <a:r>
              <a:rPr b="1" lang="en-IE"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ODELLING WORKFLOW:</a:t>
            </a:r>
            <a:endParaRPr sz="2100">
              <a:solidFill>
                <a:schemeClr val="dk1"/>
              </a:solidFill>
            </a:endParaRPr>
          </a:p>
        </p:txBody>
      </p:sp>
      <p:grpSp>
        <p:nvGrpSpPr>
          <p:cNvPr id="167" name="Google Shape;167;p18"/>
          <p:cNvGrpSpPr/>
          <p:nvPr/>
        </p:nvGrpSpPr>
        <p:grpSpPr>
          <a:xfrm>
            <a:off x="64501" y="943475"/>
            <a:ext cx="6001627" cy="5816112"/>
            <a:chOff x="2959669" y="158453"/>
            <a:chExt cx="4022538" cy="4532860"/>
          </a:xfrm>
        </p:grpSpPr>
        <p:grpSp>
          <p:nvGrpSpPr>
            <p:cNvPr id="168" name="Google Shape;168;p18"/>
            <p:cNvGrpSpPr/>
            <p:nvPr/>
          </p:nvGrpSpPr>
          <p:grpSpPr>
            <a:xfrm>
              <a:off x="2959669" y="158453"/>
              <a:ext cx="4011681" cy="4532860"/>
              <a:chOff x="2961524" y="230622"/>
              <a:chExt cx="4011681" cy="4532860"/>
            </a:xfrm>
          </p:grpSpPr>
          <p:sp>
            <p:nvSpPr>
              <p:cNvPr id="169" name="Google Shape;169;p18"/>
              <p:cNvSpPr/>
              <p:nvPr/>
            </p:nvSpPr>
            <p:spPr>
              <a:xfrm>
                <a:off x="2971685" y="233542"/>
                <a:ext cx="715517" cy="960096"/>
              </a:xfrm>
              <a:custGeom>
                <a:rect b="b" l="l" r="r" t="t"/>
                <a:pathLst>
                  <a:path extrusionOk="0" h="715155" w="960426">
                    <a:moveTo>
                      <a:pt x="960425" y="0"/>
                    </a:moveTo>
                    <a:lnTo>
                      <a:pt x="960425" y="448895"/>
                    </a:lnTo>
                    <a:lnTo>
                      <a:pt x="480212" y="715155"/>
                    </a:lnTo>
                    <a:lnTo>
                      <a:pt x="1" y="448895"/>
                    </a:lnTo>
                    <a:lnTo>
                      <a:pt x="1" y="0"/>
                    </a:lnTo>
                    <a:lnTo>
                      <a:pt x="480212" y="266261"/>
                    </a:lnTo>
                    <a:lnTo>
                      <a:pt x="960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2540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86900" lIns="10125" spcFirstLastPara="1" rIns="10125" wrap="square" tIns="486900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600"/>
                  <a:buFont typeface="Arial"/>
                  <a:buNone/>
                </a:pPr>
                <a:r>
                  <a:rPr b="1" i="0" lang="en-IE" sz="1600" u="none" cap="none" strike="noStrike">
                    <a:solidFill>
                      <a:srgbClr val="FF9800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Visual inspection</a:t>
                </a:r>
                <a:endParaRPr b="1" i="0" sz="1600" u="none" cap="none" strike="noStrike">
                  <a:solidFill>
                    <a:srgbClr val="FF9800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endParaRPr>
              </a:p>
            </p:txBody>
          </p:sp>
          <p:sp>
            <p:nvSpPr>
              <p:cNvPr id="170" name="Google Shape;170;p18"/>
              <p:cNvSpPr/>
              <p:nvPr/>
            </p:nvSpPr>
            <p:spPr>
              <a:xfrm>
                <a:off x="3684730" y="230622"/>
                <a:ext cx="3286504" cy="639812"/>
              </a:xfrm>
              <a:custGeom>
                <a:rect b="b" l="l" r="r" t="t"/>
                <a:pathLst>
                  <a:path extrusionOk="0" h="3604575" w="638466">
                    <a:moveTo>
                      <a:pt x="638466" y="600776"/>
                    </a:moveTo>
                    <a:lnTo>
                      <a:pt x="638466" y="3003799"/>
                    </a:lnTo>
                    <a:cubicBezTo>
                      <a:pt x="638466" y="3335595"/>
                      <a:pt x="630027" y="3604572"/>
                      <a:pt x="619617" y="3604572"/>
                    </a:cubicBezTo>
                    <a:lnTo>
                      <a:pt x="0" y="3604572"/>
                    </a:lnTo>
                    <a:lnTo>
                      <a:pt x="0" y="3604572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619617" y="3"/>
                    </a:lnTo>
                    <a:cubicBezTo>
                      <a:pt x="630027" y="3"/>
                      <a:pt x="638466" y="268980"/>
                      <a:pt x="638466" y="600776"/>
                    </a:cubicBezTo>
                    <a:close/>
                  </a:path>
                </a:pathLst>
              </a:custGeom>
              <a:solidFill>
                <a:schemeClr val="lt1">
                  <a:alpha val="89800"/>
                </a:schemeClr>
              </a:solidFill>
              <a:ln cap="flat" cmpd="sng" w="2540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9175" lIns="85325" spcFirstLastPara="1" rIns="49175" wrap="square" tIns="49175">
                <a:noAutofit/>
              </a:bodyPr>
              <a:lstStyle/>
              <a:p>
                <a:pPr indent="-76200" lvl="3" marL="76200" marR="0" rtl="0" algn="l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Char char="•"/>
                </a:pPr>
                <a:r>
                  <a:rPr b="0" i="0" lang="en-IE" sz="1200" u="none" cap="none" strike="noStrike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  Observe rows &amp; columns, understand attributes, </a:t>
                </a:r>
                <a:r>
                  <a:rPr lang="en-IE" sz="1200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data types</a:t>
                </a:r>
                <a:r>
                  <a:rPr b="0" i="0" lang="en-IE" sz="1200" u="none" cap="none" strike="noStrike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, nulls </a:t>
                </a:r>
                <a:endParaRPr b="0" i="0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endParaRPr>
              </a:p>
              <a:p>
                <a:pPr indent="-76200" lvl="1" marL="76200" marR="0" rtl="0" algn="l">
                  <a:lnSpc>
                    <a:spcPct val="90000"/>
                  </a:lnSpc>
                  <a:spcBef>
                    <a:spcPts val="20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Char char="•"/>
                </a:pPr>
                <a:r>
                  <a:rPr b="0" i="0" lang="en-IE" sz="1200" u="none" cap="none" strike="noStrike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  Perform data cleaning</a:t>
                </a:r>
                <a:endParaRPr b="0" i="0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endParaRPr>
              </a:p>
              <a:p>
                <a:pPr indent="-76200" lvl="1" marL="76200" marR="0" rtl="0" algn="l">
                  <a:lnSpc>
                    <a:spcPct val="90000"/>
                  </a:lnSpc>
                  <a:spcBef>
                    <a:spcPts val="20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Char char="•"/>
                </a:pPr>
                <a:r>
                  <a:rPr b="0" i="0" lang="en-IE" sz="1200" u="none" cap="none" strike="noStrike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  Statistical description</a:t>
                </a:r>
                <a:endParaRPr b="0" i="0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endParaRPr>
              </a:p>
            </p:txBody>
          </p:sp>
          <p:sp>
            <p:nvSpPr>
              <p:cNvPr id="171" name="Google Shape;171;p18"/>
              <p:cNvSpPr/>
              <p:nvPr/>
            </p:nvSpPr>
            <p:spPr>
              <a:xfrm>
                <a:off x="2971685" y="1121718"/>
                <a:ext cx="705377" cy="907345"/>
              </a:xfrm>
              <a:custGeom>
                <a:rect b="b" l="l" r="r" t="t"/>
                <a:pathLst>
                  <a:path extrusionOk="0" h="704734" w="907237">
                    <a:moveTo>
                      <a:pt x="907236" y="0"/>
                    </a:moveTo>
                    <a:lnTo>
                      <a:pt x="907236" y="431018"/>
                    </a:lnTo>
                    <a:lnTo>
                      <a:pt x="453619" y="704734"/>
                    </a:lnTo>
                    <a:lnTo>
                      <a:pt x="1" y="431018"/>
                    </a:lnTo>
                    <a:lnTo>
                      <a:pt x="1" y="0"/>
                    </a:lnTo>
                    <a:lnTo>
                      <a:pt x="453619" y="273716"/>
                    </a:lnTo>
                    <a:lnTo>
                      <a:pt x="907236" y="0"/>
                    </a:lnTo>
                    <a:close/>
                  </a:path>
                </a:pathLst>
              </a:custGeom>
              <a:solidFill>
                <a:srgbClr val="3F5378"/>
              </a:solidFill>
              <a:ln cap="flat" cmpd="sng" w="25400">
                <a:solidFill>
                  <a:srgbClr val="3F537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83375" lIns="13525" spcFirstLastPara="1" rIns="13525" wrap="square" tIns="483375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600"/>
                  <a:buFont typeface="Arial"/>
                  <a:buNone/>
                </a:pPr>
                <a:r>
                  <a:rPr b="1" i="0" lang="en-IE" sz="1600" u="none" cap="none" strike="noStrike">
                    <a:solidFill>
                      <a:srgbClr val="FF9800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EDA</a:t>
                </a:r>
                <a:endParaRPr b="1" i="0" sz="1600" u="none" cap="none" strike="noStrike">
                  <a:solidFill>
                    <a:srgbClr val="FF9800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endParaRPr>
              </a:p>
            </p:txBody>
          </p:sp>
          <p:sp>
            <p:nvSpPr>
              <p:cNvPr id="172" name="Google Shape;172;p18"/>
              <p:cNvSpPr/>
              <p:nvPr/>
            </p:nvSpPr>
            <p:spPr>
              <a:xfrm>
                <a:off x="3676168" y="1114536"/>
                <a:ext cx="3286096" cy="576732"/>
              </a:xfrm>
              <a:custGeom>
                <a:rect b="b" l="l" r="r" t="t"/>
                <a:pathLst>
                  <a:path extrusionOk="0" h="3604575" w="576508">
                    <a:moveTo>
                      <a:pt x="576508" y="600779"/>
                    </a:moveTo>
                    <a:lnTo>
                      <a:pt x="576508" y="3003796"/>
                    </a:lnTo>
                    <a:cubicBezTo>
                      <a:pt x="576508" y="3335593"/>
                      <a:pt x="569627" y="3604572"/>
                      <a:pt x="561140" y="3604572"/>
                    </a:cubicBezTo>
                    <a:lnTo>
                      <a:pt x="0" y="3604572"/>
                    </a:lnTo>
                    <a:lnTo>
                      <a:pt x="0" y="3604572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561140" y="3"/>
                    </a:lnTo>
                    <a:cubicBezTo>
                      <a:pt x="569627" y="3"/>
                      <a:pt x="576508" y="268982"/>
                      <a:pt x="576508" y="600779"/>
                    </a:cubicBezTo>
                    <a:close/>
                  </a:path>
                </a:pathLst>
              </a:custGeom>
              <a:solidFill>
                <a:schemeClr val="lt1">
                  <a:alpha val="89800"/>
                </a:schemeClr>
              </a:solidFill>
              <a:ln cap="flat" cmpd="sng" w="2540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125" lIns="85325" spcFirstLastPara="1" rIns="45125" wrap="square" tIns="45125">
                <a:noAutofit/>
              </a:bodyPr>
              <a:lstStyle/>
              <a:p>
                <a:pPr indent="-76200" lvl="1" marL="76200" marR="0" rtl="0" algn="l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Char char="•"/>
                </a:pPr>
                <a:r>
                  <a:rPr b="0" i="0" lang="en-IE" sz="1200" u="none" cap="none" strike="noStrike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  Perform univariate and bivariate analysis</a:t>
                </a:r>
                <a:endParaRPr b="0" i="0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endParaRPr>
              </a:p>
              <a:p>
                <a:pPr indent="-76200" lvl="1" marL="76200" marR="0" rtl="0" algn="l">
                  <a:lnSpc>
                    <a:spcPct val="90000"/>
                  </a:lnSpc>
                  <a:spcBef>
                    <a:spcPts val="20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Char char="•"/>
                </a:pPr>
                <a:r>
                  <a:rPr b="0" i="0" lang="en-IE" sz="1200" u="none" cap="none" strike="noStrike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  Anova and Chi-squared test </a:t>
                </a:r>
                <a:endParaRPr b="0" i="0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endParaRPr>
              </a:p>
              <a:p>
                <a:pPr indent="-76200" lvl="1" marL="76200" marR="0" rtl="0" algn="l">
                  <a:lnSpc>
                    <a:spcPct val="90000"/>
                  </a:lnSpc>
                  <a:spcBef>
                    <a:spcPts val="20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Char char="•"/>
                </a:pPr>
                <a:r>
                  <a:rPr b="0" i="0" lang="en-IE" sz="1200" u="none" cap="none" strike="noStrike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  Correlations between variables</a:t>
                </a:r>
                <a:endParaRPr sz="1900"/>
              </a:p>
            </p:txBody>
          </p:sp>
          <p:sp>
            <p:nvSpPr>
              <p:cNvPr id="173" name="Google Shape;173;p18"/>
              <p:cNvSpPr/>
              <p:nvPr/>
            </p:nvSpPr>
            <p:spPr>
              <a:xfrm>
                <a:off x="2971685" y="1931938"/>
                <a:ext cx="705442" cy="1016579"/>
              </a:xfrm>
              <a:custGeom>
                <a:rect b="b" l="l" r="r" t="t"/>
                <a:pathLst>
                  <a:path extrusionOk="0" h="704734" w="959785">
                    <a:moveTo>
                      <a:pt x="959784" y="0"/>
                    </a:moveTo>
                    <a:lnTo>
                      <a:pt x="959784" y="446004"/>
                    </a:lnTo>
                    <a:lnTo>
                      <a:pt x="479893" y="704734"/>
                    </a:lnTo>
                    <a:lnTo>
                      <a:pt x="1" y="446004"/>
                    </a:lnTo>
                    <a:lnTo>
                      <a:pt x="1" y="0"/>
                    </a:lnTo>
                    <a:lnTo>
                      <a:pt x="479893" y="258730"/>
                    </a:lnTo>
                    <a:lnTo>
                      <a:pt x="959784" y="0"/>
                    </a:lnTo>
                    <a:close/>
                  </a:path>
                </a:pathLst>
              </a:custGeom>
              <a:solidFill>
                <a:srgbClr val="3F5378"/>
              </a:solidFill>
              <a:ln cap="flat" cmpd="sng" w="25400">
                <a:solidFill>
                  <a:srgbClr val="3F537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83375" lIns="13525" spcFirstLastPara="1" rIns="13525" wrap="square" tIns="483375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600"/>
                  <a:buFont typeface="Arial"/>
                  <a:buNone/>
                </a:pPr>
                <a:r>
                  <a:rPr b="1" i="0" lang="en-IE" sz="1600" u="none" cap="none" strike="noStrike">
                    <a:solidFill>
                      <a:srgbClr val="FF9800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Data Preparation</a:t>
                </a:r>
                <a:endParaRPr b="1" i="0" sz="1600" u="none" cap="none" strike="noStrike">
                  <a:solidFill>
                    <a:srgbClr val="FF9800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endParaRPr>
              </a:p>
            </p:txBody>
          </p:sp>
          <p:sp>
            <p:nvSpPr>
              <p:cNvPr id="174" name="Google Shape;174;p18"/>
              <p:cNvSpPr/>
              <p:nvPr/>
            </p:nvSpPr>
            <p:spPr>
              <a:xfrm>
                <a:off x="3686574" y="1958255"/>
                <a:ext cx="3286631" cy="612778"/>
              </a:xfrm>
              <a:custGeom>
                <a:rect b="b" l="l" r="r" t="t"/>
                <a:pathLst>
                  <a:path extrusionOk="0" h="3604575" w="611182">
                    <a:moveTo>
                      <a:pt x="611182" y="600778"/>
                    </a:moveTo>
                    <a:lnTo>
                      <a:pt x="611182" y="3003797"/>
                    </a:lnTo>
                    <a:cubicBezTo>
                      <a:pt x="611182" y="3335596"/>
                      <a:pt x="603449" y="3604572"/>
                      <a:pt x="593910" y="3604572"/>
                    </a:cubicBezTo>
                    <a:lnTo>
                      <a:pt x="0" y="3604572"/>
                    </a:lnTo>
                    <a:lnTo>
                      <a:pt x="0" y="3604572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593910" y="3"/>
                    </a:lnTo>
                    <a:cubicBezTo>
                      <a:pt x="603449" y="3"/>
                      <a:pt x="611182" y="268979"/>
                      <a:pt x="611182" y="600778"/>
                    </a:cubicBezTo>
                    <a:close/>
                  </a:path>
                </a:pathLst>
              </a:custGeom>
              <a:solidFill>
                <a:schemeClr val="lt1">
                  <a:alpha val="89800"/>
                </a:schemeClr>
              </a:solidFill>
              <a:ln cap="flat" cmpd="sng" w="2540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7400" lIns="85325" spcFirstLastPara="1" rIns="47400" wrap="square" tIns="47400">
                <a:noAutofit/>
              </a:bodyPr>
              <a:lstStyle/>
              <a:p>
                <a:pPr indent="-76200" lvl="1" marL="76200" marR="0" rtl="0" algn="l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Char char="•"/>
                </a:pPr>
                <a:r>
                  <a:rPr b="0" i="0" lang="en-IE" sz="1200" u="none" cap="none" strike="noStrike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  Remove unwanted variables (Account ID)</a:t>
                </a:r>
                <a:endParaRPr b="0" i="0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endParaRPr>
              </a:p>
              <a:p>
                <a:pPr indent="-76200" lvl="1" marL="76200" marR="0" rtl="0" algn="l">
                  <a:lnSpc>
                    <a:spcPct val="90000"/>
                  </a:lnSpc>
                  <a:spcBef>
                    <a:spcPts val="20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Char char="•"/>
                </a:pPr>
                <a:r>
                  <a:rPr b="0" i="0" lang="en-IE" sz="1200" u="none" cap="none" strike="noStrike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  Missing value treatment</a:t>
                </a:r>
                <a:endParaRPr b="0" i="0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endParaRPr>
              </a:p>
              <a:p>
                <a:pPr indent="-76200" lvl="1" marL="76200" marR="0" rtl="0" algn="l">
                  <a:lnSpc>
                    <a:spcPct val="90000"/>
                  </a:lnSpc>
                  <a:spcBef>
                    <a:spcPts val="20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Char char="•"/>
                </a:pPr>
                <a:r>
                  <a:rPr b="0" i="0" lang="en-IE" sz="1200" u="none" cap="none" strike="noStrike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  Outlier treatment</a:t>
                </a:r>
                <a:endParaRPr b="0" i="0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endParaRPr>
              </a:p>
              <a:p>
                <a:pPr indent="-76200" lvl="1" marL="76200" marR="0" rtl="0" algn="l">
                  <a:lnSpc>
                    <a:spcPct val="90000"/>
                  </a:lnSpc>
                  <a:spcBef>
                    <a:spcPts val="20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Char char="•"/>
                </a:pPr>
                <a:r>
                  <a:rPr b="0" i="0" lang="en-IE" sz="1200" u="none" cap="none" strike="noStrike">
                    <a:solidFill>
                      <a:schemeClr val="dk1"/>
                    </a:solidFill>
                    <a:latin typeface="Roboto Condensed"/>
                    <a:ea typeface="Roboto Condensed"/>
                    <a:cs typeface="Roboto Condensed"/>
                    <a:sym typeface="Roboto Condensed"/>
                  </a:rPr>
                  <a:t>  Variable transformation (Encoding)</a:t>
                </a:r>
                <a:endParaRPr b="0" i="0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endParaRPr>
              </a:p>
            </p:txBody>
          </p:sp>
          <p:sp>
            <p:nvSpPr>
              <p:cNvPr id="175" name="Google Shape;175;p18"/>
              <p:cNvSpPr/>
              <p:nvPr/>
            </p:nvSpPr>
            <p:spPr>
              <a:xfrm>
                <a:off x="2961524" y="2887131"/>
                <a:ext cx="705377" cy="907345"/>
              </a:xfrm>
              <a:custGeom>
                <a:rect b="b" l="l" r="r" t="t"/>
                <a:pathLst>
                  <a:path extrusionOk="0" h="704734" w="907237">
                    <a:moveTo>
                      <a:pt x="907236" y="0"/>
                    </a:moveTo>
                    <a:lnTo>
                      <a:pt x="907236" y="431018"/>
                    </a:lnTo>
                    <a:lnTo>
                      <a:pt x="453619" y="704734"/>
                    </a:lnTo>
                    <a:lnTo>
                      <a:pt x="1" y="431018"/>
                    </a:lnTo>
                    <a:lnTo>
                      <a:pt x="1" y="0"/>
                    </a:lnTo>
                    <a:lnTo>
                      <a:pt x="453619" y="273716"/>
                    </a:lnTo>
                    <a:lnTo>
                      <a:pt x="907236" y="0"/>
                    </a:lnTo>
                    <a:close/>
                  </a:path>
                </a:pathLst>
              </a:custGeom>
              <a:solidFill>
                <a:srgbClr val="3F5378"/>
              </a:solidFill>
              <a:ln cap="flat" cmpd="sng" w="25400">
                <a:solidFill>
                  <a:srgbClr val="3F537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83375" lIns="13525" spcFirstLastPara="1" rIns="13525" wrap="square" tIns="483375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600"/>
                  <a:buFont typeface="Arial"/>
                  <a:buNone/>
                </a:pPr>
                <a:r>
                  <a:rPr b="1" i="0" lang="en-IE" sz="1600" u="none" cap="none" strike="noStrike">
                    <a:solidFill>
                      <a:srgbClr val="FF9800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Pre- processing</a:t>
                </a:r>
                <a:endParaRPr b="1" i="0" sz="1600" u="none" cap="none" strike="noStrike">
                  <a:solidFill>
                    <a:srgbClr val="FF9800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endParaRPr>
              </a:p>
            </p:txBody>
          </p:sp>
          <p:sp>
            <p:nvSpPr>
              <p:cNvPr id="176" name="Google Shape;176;p18"/>
              <p:cNvSpPr/>
              <p:nvPr/>
            </p:nvSpPr>
            <p:spPr>
              <a:xfrm>
                <a:off x="2971685" y="3746903"/>
                <a:ext cx="705377" cy="1016579"/>
              </a:xfrm>
              <a:custGeom>
                <a:rect b="b" l="l" r="r" t="t"/>
                <a:pathLst>
                  <a:path extrusionOk="0" h="704734" w="907237">
                    <a:moveTo>
                      <a:pt x="907236" y="0"/>
                    </a:moveTo>
                    <a:lnTo>
                      <a:pt x="907236" y="431018"/>
                    </a:lnTo>
                    <a:lnTo>
                      <a:pt x="453619" y="704734"/>
                    </a:lnTo>
                    <a:lnTo>
                      <a:pt x="1" y="431018"/>
                    </a:lnTo>
                    <a:lnTo>
                      <a:pt x="1" y="0"/>
                    </a:lnTo>
                    <a:lnTo>
                      <a:pt x="453619" y="273716"/>
                    </a:lnTo>
                    <a:lnTo>
                      <a:pt x="907236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2540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79125" lIns="9300" spcFirstLastPara="1" rIns="9300" wrap="square" tIns="479125">
                <a:noAutofit/>
              </a:bodyPr>
              <a:lstStyle/>
              <a:p>
                <a:pPr indent="0" lvl="0" marL="0" marR="0" rtl="0" algn="ctr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600"/>
                  <a:buFont typeface="Arial"/>
                  <a:buNone/>
                </a:pPr>
                <a:r>
                  <a:rPr b="1" i="0" lang="en-IE" sz="1600" u="none" cap="none" strike="noStrike">
                    <a:solidFill>
                      <a:srgbClr val="FF9800"/>
                    </a:solidFill>
                    <a:latin typeface="Roboto Condensed Light"/>
                    <a:ea typeface="Roboto Condensed Light"/>
                    <a:cs typeface="Roboto Condensed Light"/>
                    <a:sym typeface="Roboto Condensed Light"/>
                  </a:rPr>
                  <a:t>Modelling</a:t>
                </a:r>
                <a:endParaRPr b="1" i="0" sz="1600" u="none" cap="none" strike="noStrike">
                  <a:solidFill>
                    <a:srgbClr val="FF9800"/>
                  </a:solidFill>
                  <a:latin typeface="Roboto Condensed Light"/>
                  <a:ea typeface="Roboto Condensed Light"/>
                  <a:cs typeface="Roboto Condensed Light"/>
                  <a:sym typeface="Roboto Condensed Light"/>
                </a:endParaRPr>
              </a:p>
            </p:txBody>
          </p:sp>
        </p:grpSp>
        <p:sp>
          <p:nvSpPr>
            <p:cNvPr id="177" name="Google Shape;177;p18"/>
            <p:cNvSpPr/>
            <p:nvPr/>
          </p:nvSpPr>
          <p:spPr>
            <a:xfrm>
              <a:off x="3684719" y="2807779"/>
              <a:ext cx="3286631" cy="558709"/>
            </a:xfrm>
            <a:custGeom>
              <a:rect b="b" l="l" r="r" t="t"/>
              <a:pathLst>
                <a:path extrusionOk="0" h="3604575" w="611182">
                  <a:moveTo>
                    <a:pt x="611182" y="600778"/>
                  </a:moveTo>
                  <a:lnTo>
                    <a:pt x="611182" y="3003797"/>
                  </a:lnTo>
                  <a:cubicBezTo>
                    <a:pt x="611182" y="3335596"/>
                    <a:pt x="603449" y="3604572"/>
                    <a:pt x="593910" y="3604572"/>
                  </a:cubicBezTo>
                  <a:lnTo>
                    <a:pt x="0" y="3604572"/>
                  </a:lnTo>
                  <a:lnTo>
                    <a:pt x="0" y="3604572"/>
                  </a:lnTo>
                  <a:lnTo>
                    <a:pt x="0" y="3"/>
                  </a:lnTo>
                  <a:lnTo>
                    <a:pt x="0" y="3"/>
                  </a:lnTo>
                  <a:lnTo>
                    <a:pt x="593910" y="3"/>
                  </a:lnTo>
                  <a:cubicBezTo>
                    <a:pt x="603449" y="3"/>
                    <a:pt x="611182" y="268979"/>
                    <a:pt x="611182" y="600778"/>
                  </a:cubicBezTo>
                  <a:close/>
                </a:path>
              </a:pathLst>
            </a:custGeom>
            <a:solidFill>
              <a:schemeClr val="lt1">
                <a:alpha val="89800"/>
              </a:schemeClr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7400" lIns="85325" spcFirstLastPara="1" rIns="47400" wrap="square" tIns="47400">
              <a:noAutofit/>
            </a:bodyPr>
            <a:lstStyle/>
            <a:p>
              <a:pPr indent="-76200" lvl="1" marL="762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Char char="•"/>
              </a:pPr>
              <a:r>
                <a:rPr b="0" i="0" lang="en-IE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High VIF variables removed (Cashback, Service Score, Clusters, User Count)</a:t>
              </a:r>
              <a:endParaRPr b="0" i="0" sz="12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  <a:p>
              <a:pPr indent="-76200" lvl="1" marL="76200" marR="0" rtl="0" algn="l">
                <a:lnSpc>
                  <a:spcPct val="90000"/>
                </a:lnSpc>
                <a:spcBef>
                  <a:spcPts val="20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Char char="•"/>
              </a:pPr>
              <a:r>
                <a:rPr b="0" i="0" lang="en-IE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  Train-test split in 70:30 ratio</a:t>
              </a:r>
              <a:endParaRPr sz="1900"/>
            </a:p>
            <a:p>
              <a:pPr indent="-76200" lvl="1" marL="76200" marR="0" rtl="0" algn="l">
                <a:lnSpc>
                  <a:spcPct val="90000"/>
                </a:lnSpc>
                <a:spcBef>
                  <a:spcPts val="20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Char char="•"/>
              </a:pPr>
              <a:r>
                <a:rPr b="0" i="0" lang="en-IE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   Scaling</a:t>
              </a:r>
              <a:endParaRPr b="0" i="0" sz="12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3695576" y="3683101"/>
              <a:ext cx="3286631" cy="612778"/>
            </a:xfrm>
            <a:custGeom>
              <a:rect b="b" l="l" r="r" t="t"/>
              <a:pathLst>
                <a:path extrusionOk="0" h="3604575" w="611182">
                  <a:moveTo>
                    <a:pt x="611182" y="600778"/>
                  </a:moveTo>
                  <a:lnTo>
                    <a:pt x="611182" y="3003797"/>
                  </a:lnTo>
                  <a:cubicBezTo>
                    <a:pt x="611182" y="3335596"/>
                    <a:pt x="603449" y="3604572"/>
                    <a:pt x="593910" y="3604572"/>
                  </a:cubicBezTo>
                  <a:lnTo>
                    <a:pt x="0" y="3604572"/>
                  </a:lnTo>
                  <a:lnTo>
                    <a:pt x="0" y="3604572"/>
                  </a:lnTo>
                  <a:lnTo>
                    <a:pt x="0" y="3"/>
                  </a:lnTo>
                  <a:lnTo>
                    <a:pt x="0" y="3"/>
                  </a:lnTo>
                  <a:lnTo>
                    <a:pt x="593910" y="3"/>
                  </a:lnTo>
                  <a:cubicBezTo>
                    <a:pt x="603449" y="3"/>
                    <a:pt x="611182" y="268979"/>
                    <a:pt x="611182" y="600778"/>
                  </a:cubicBezTo>
                  <a:close/>
                </a:path>
              </a:pathLst>
            </a:custGeom>
            <a:solidFill>
              <a:schemeClr val="lt1">
                <a:alpha val="89800"/>
              </a:schemeClr>
            </a:solidFill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7400" lIns="85325" spcFirstLastPara="1" rIns="47400" wrap="square" tIns="47400">
              <a:noAutofit/>
            </a:bodyPr>
            <a:lstStyle/>
            <a:p>
              <a:pPr indent="-76200" lvl="3" marL="762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Char char="•"/>
              </a:pPr>
              <a:r>
                <a:rPr b="0" i="0" lang="en-IE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  Try out different </a:t>
              </a:r>
              <a:r>
                <a:rPr lang="en-IE" sz="1200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models </a:t>
              </a:r>
              <a:r>
                <a:rPr b="0" i="0" lang="en-IE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 &amp; evaluate performance on train and test</a:t>
              </a:r>
              <a:endParaRPr b="0" i="0" sz="12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  <a:p>
              <a:pPr indent="-76200" lvl="3" marL="76200" marR="0" rtl="0" algn="l">
                <a:lnSpc>
                  <a:spcPct val="90000"/>
                </a:lnSpc>
                <a:spcBef>
                  <a:spcPts val="20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Char char="•"/>
              </a:pPr>
              <a:r>
                <a:rPr b="0" i="0" lang="en-IE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  Benchmark base model performance</a:t>
              </a:r>
              <a:endParaRPr b="0" i="0" sz="12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  <a:p>
              <a:pPr indent="-76200" lvl="3" marL="76200" marR="0" rtl="0" algn="l">
                <a:lnSpc>
                  <a:spcPct val="90000"/>
                </a:lnSpc>
                <a:spcBef>
                  <a:spcPts val="20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Char char="•"/>
              </a:pPr>
              <a:r>
                <a:rPr b="0" i="0" lang="en-IE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  Tune hyper parameters and change data</a:t>
              </a:r>
              <a:endParaRPr sz="1900"/>
            </a:p>
            <a:p>
              <a:pPr indent="-76200" lvl="3" marL="76200" marR="0" rtl="0" algn="l">
                <a:lnSpc>
                  <a:spcPct val="90000"/>
                </a:lnSpc>
                <a:spcBef>
                  <a:spcPts val="20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Char char="•"/>
              </a:pPr>
              <a:r>
                <a:rPr b="0" i="0" lang="en-IE" sz="1200" u="none" cap="none" strike="noStrike">
                  <a:solidFill>
                    <a:schemeClr val="dk1"/>
                  </a:solidFill>
                  <a:latin typeface="Roboto Condensed"/>
                  <a:ea typeface="Roboto Condensed"/>
                  <a:cs typeface="Roboto Condensed"/>
                  <a:sym typeface="Roboto Condensed"/>
                </a:rPr>
                <a:t>  Select best model based on evaluation metrics </a:t>
              </a:r>
              <a:endParaRPr b="0" i="0" sz="1200" u="none" cap="none" strike="noStrik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</p:grpSp>
      <p:sp>
        <p:nvSpPr>
          <p:cNvPr id="179" name="Google Shape;179;p18"/>
          <p:cNvSpPr txBox="1"/>
          <p:nvPr/>
        </p:nvSpPr>
        <p:spPr>
          <a:xfrm>
            <a:off x="7563447" y="1129000"/>
            <a:ext cx="3874800" cy="815700"/>
          </a:xfrm>
          <a:prstGeom prst="rect">
            <a:avLst/>
          </a:prstGeom>
          <a:noFill/>
          <a:ln cap="flat" cmpd="sng" w="222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500">
                <a:latin typeface="Roboto Condensed"/>
                <a:ea typeface="Roboto Condensed"/>
                <a:cs typeface="Roboto Condensed"/>
                <a:sym typeface="Roboto Condensed"/>
              </a:rPr>
              <a:t>7</a:t>
            </a: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Algorithms selected</a:t>
            </a:r>
            <a:endParaRPr sz="1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Classifier versions from SKLearn and Statsmodel</a:t>
            </a:r>
            <a:endParaRPr b="0" i="0" sz="15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7563449" y="358763"/>
            <a:ext cx="3874800" cy="584700"/>
          </a:xfrm>
          <a:prstGeom prst="rect">
            <a:avLst/>
          </a:prstGeom>
          <a:noFill/>
          <a:ln cap="flat" cmpd="sng" w="222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Model evaluation criteria – Good fit, Interpretable, </a:t>
            </a:r>
            <a:r>
              <a:rPr lang="en-IE" sz="1500">
                <a:latin typeface="Roboto Condensed"/>
                <a:ea typeface="Roboto Condensed"/>
                <a:cs typeface="Roboto Condensed"/>
                <a:sym typeface="Roboto Condensed"/>
              </a:rPr>
              <a:t>F1 Score</a:t>
            </a: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, Precision, Recall for 1s</a:t>
            </a:r>
            <a:endParaRPr b="0" i="0" sz="15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7563445" y="1854965"/>
            <a:ext cx="3874800" cy="584700"/>
          </a:xfrm>
          <a:prstGeom prst="rect">
            <a:avLst/>
          </a:prstGeom>
          <a:noFill/>
          <a:ln cap="flat" cmpd="sng" w="222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Base model with default hyperparameters</a:t>
            </a:r>
            <a:endParaRPr sz="1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for benchmarking</a:t>
            </a:r>
            <a:endParaRPr b="0" i="0" sz="15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82" name="Google Shape;182;p18"/>
          <p:cNvSpPr txBox="1"/>
          <p:nvPr/>
        </p:nvSpPr>
        <p:spPr>
          <a:xfrm>
            <a:off x="7563445" y="2561091"/>
            <a:ext cx="3874800" cy="1277400"/>
          </a:xfrm>
          <a:prstGeom prst="rect">
            <a:avLst/>
          </a:prstGeom>
          <a:noFill/>
          <a:ln cap="flat" cmpd="sng" w="222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Performance improvement</a:t>
            </a:r>
            <a:endParaRPr sz="1900"/>
          </a:p>
          <a:p>
            <a:pPr indent="-311150" lvl="0" marL="30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Data changed for different trials</a:t>
            </a:r>
            <a:endParaRPr sz="1900"/>
          </a:p>
          <a:p>
            <a:pPr indent="-311150" lvl="0" marL="30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Hyperparameters tuned (Grid Search)</a:t>
            </a:r>
            <a:endParaRPr sz="1900"/>
          </a:p>
          <a:p>
            <a:pPr indent="-311150" lvl="0" marL="30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Regularization</a:t>
            </a:r>
            <a:endParaRPr sz="1900"/>
          </a:p>
          <a:p>
            <a:pPr indent="-311150" lvl="0" marL="30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Ensembles</a:t>
            </a:r>
            <a:endParaRPr b="0" i="0" sz="15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7563445" y="3966019"/>
            <a:ext cx="3874800" cy="584700"/>
          </a:xfrm>
          <a:prstGeom prst="rect">
            <a:avLst/>
          </a:prstGeom>
          <a:noFill/>
          <a:ln cap="flat" cmpd="sng" w="222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Best model within each algorithm selected based on evaluation criteria</a:t>
            </a:r>
            <a:endParaRPr b="0" i="0" sz="15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84" name="Google Shape;184;p18"/>
          <p:cNvSpPr txBox="1"/>
          <p:nvPr/>
        </p:nvSpPr>
        <p:spPr>
          <a:xfrm>
            <a:off x="7563445" y="4706571"/>
            <a:ext cx="3874800" cy="584700"/>
          </a:xfrm>
          <a:prstGeom prst="rect">
            <a:avLst/>
          </a:prstGeom>
          <a:noFill/>
          <a:ln cap="flat" cmpd="sng" w="222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Model performance comparison across best models of all algorithms</a:t>
            </a:r>
            <a:endParaRPr b="0" i="0" sz="15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85" name="Google Shape;185;p18"/>
          <p:cNvSpPr txBox="1"/>
          <p:nvPr/>
        </p:nvSpPr>
        <p:spPr>
          <a:xfrm>
            <a:off x="7563445" y="5480269"/>
            <a:ext cx="3874800" cy="354000"/>
          </a:xfrm>
          <a:prstGeom prst="rect">
            <a:avLst/>
          </a:prstGeom>
          <a:noFill/>
          <a:ln cap="flat" cmpd="sng" w="222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25" lIns="121900" spcFirstLastPara="1" rIns="121900" wrap="square" tIns="609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E" sz="1500" u="none" cap="none" strike="noStrike">
                <a:solidFill>
                  <a:srgbClr val="00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Decide best model</a:t>
            </a:r>
            <a:endParaRPr b="0" i="0" sz="1500" u="none" cap="none" strike="noStrike">
              <a:solidFill>
                <a:srgbClr val="00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86" name="Google Shape;186;p18"/>
          <p:cNvSpPr/>
          <p:nvPr/>
        </p:nvSpPr>
        <p:spPr>
          <a:xfrm>
            <a:off x="7463750" y="212150"/>
            <a:ext cx="4087200" cy="5816100"/>
          </a:xfrm>
          <a:prstGeom prst="rect">
            <a:avLst/>
          </a:prstGeom>
          <a:noFill/>
          <a:ln cap="flat" cmpd="sng" w="25400">
            <a:solidFill>
              <a:srgbClr val="2D3C5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7" name="Google Shape;187;p18"/>
          <p:cNvCxnSpPr/>
          <p:nvPr/>
        </p:nvCxnSpPr>
        <p:spPr>
          <a:xfrm flipH="1" rot="10800000">
            <a:off x="6076875" y="292950"/>
            <a:ext cx="1352400" cy="5248800"/>
          </a:xfrm>
          <a:prstGeom prst="straightConnector1">
            <a:avLst/>
          </a:prstGeom>
          <a:noFill/>
          <a:ln cap="flat" cmpd="sng" w="19050">
            <a:solidFill>
              <a:srgbClr val="3B507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8" name="Google Shape;188;p18"/>
          <p:cNvCxnSpPr/>
          <p:nvPr/>
        </p:nvCxnSpPr>
        <p:spPr>
          <a:xfrm flipH="1" rot="10800000">
            <a:off x="6015350" y="6038175"/>
            <a:ext cx="1413900" cy="149400"/>
          </a:xfrm>
          <a:prstGeom prst="straightConnector1">
            <a:avLst/>
          </a:prstGeom>
          <a:noFill/>
          <a:ln cap="flat" cmpd="sng" w="19050">
            <a:solidFill>
              <a:srgbClr val="3B507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tanding in front of a chart&#10;&#10;Description automatically generated" id="193" name="Google Shape;193;p19"/>
          <p:cNvPicPr preferRelativeResize="0"/>
          <p:nvPr/>
        </p:nvPicPr>
        <p:blipFill rotWithShape="1">
          <a:blip r:embed="rId3">
            <a:alphaModFix/>
          </a:blip>
          <a:srcRect b="0" l="0" r="5740" t="0"/>
          <a:stretch/>
        </p:blipFill>
        <p:spPr>
          <a:xfrm>
            <a:off x="7" y="1877906"/>
            <a:ext cx="3874379" cy="4178947"/>
          </a:xfrm>
          <a:custGeom>
            <a:rect b="b" l="l" r="r" t="t"/>
            <a:pathLst>
              <a:path extrusionOk="0" h="6307845" w="3807743">
                <a:moveTo>
                  <a:pt x="723201" y="386"/>
                </a:moveTo>
                <a:cubicBezTo>
                  <a:pt x="853884" y="-4204"/>
                  <a:pt x="1013493" y="33912"/>
                  <a:pt x="1176100" y="22622"/>
                </a:cubicBezTo>
                <a:cubicBezTo>
                  <a:pt x="1230302" y="18859"/>
                  <a:pt x="1281736" y="20622"/>
                  <a:pt x="1331852" y="24473"/>
                </a:cubicBezTo>
                <a:lnTo>
                  <a:pt x="1439547" y="34944"/>
                </a:lnTo>
                <a:lnTo>
                  <a:pt x="1484197" y="36226"/>
                </a:lnTo>
                <a:cubicBezTo>
                  <a:pt x="1535166" y="35421"/>
                  <a:pt x="1586369" y="31625"/>
                  <a:pt x="1636625" y="22622"/>
                </a:cubicBezTo>
                <a:cubicBezTo>
                  <a:pt x="1686882" y="13619"/>
                  <a:pt x="1729837" y="10653"/>
                  <a:pt x="1768740" y="10885"/>
                </a:cubicBezTo>
                <a:lnTo>
                  <a:pt x="1829538" y="15086"/>
                </a:lnTo>
                <a:lnTo>
                  <a:pt x="1869968" y="7996"/>
                </a:lnTo>
                <a:cubicBezTo>
                  <a:pt x="1953577" y="-31"/>
                  <a:pt x="2036989" y="9808"/>
                  <a:pt x="2112925" y="20118"/>
                </a:cubicBezTo>
                <a:lnTo>
                  <a:pt x="2119331" y="20977"/>
                </a:lnTo>
                <a:lnTo>
                  <a:pt x="2221855" y="13374"/>
                </a:lnTo>
                <a:cubicBezTo>
                  <a:pt x="2261207" y="12845"/>
                  <a:pt x="2298379" y="14359"/>
                  <a:pt x="2333484" y="16393"/>
                </a:cubicBezTo>
                <a:lnTo>
                  <a:pt x="2372613" y="18812"/>
                </a:lnTo>
                <a:lnTo>
                  <a:pt x="2404945" y="9387"/>
                </a:lnTo>
                <a:cubicBezTo>
                  <a:pt x="2452532" y="1754"/>
                  <a:pt x="2506192" y="9333"/>
                  <a:pt x="2561622" y="17814"/>
                </a:cubicBezTo>
                <a:lnTo>
                  <a:pt x="2583950" y="20591"/>
                </a:lnTo>
                <a:lnTo>
                  <a:pt x="2643527" y="20319"/>
                </a:lnTo>
                <a:cubicBezTo>
                  <a:pt x="2669677" y="20426"/>
                  <a:pt x="2697963" y="20717"/>
                  <a:pt x="2727392" y="21103"/>
                </a:cubicBezTo>
                <a:lnTo>
                  <a:pt x="2786908" y="21989"/>
                </a:lnTo>
                <a:lnTo>
                  <a:pt x="2846459" y="13267"/>
                </a:lnTo>
                <a:cubicBezTo>
                  <a:pt x="2896401" y="10176"/>
                  <a:pt x="2960607" y="12733"/>
                  <a:pt x="3036361" y="17072"/>
                </a:cubicBezTo>
                <a:lnTo>
                  <a:pt x="3129100" y="22671"/>
                </a:lnTo>
                <a:lnTo>
                  <a:pt x="3130653" y="22622"/>
                </a:lnTo>
                <a:cubicBezTo>
                  <a:pt x="3178874" y="19804"/>
                  <a:pt x="3260845" y="26231"/>
                  <a:pt x="3352422" y="32691"/>
                </a:cubicBezTo>
                <a:lnTo>
                  <a:pt x="3362608" y="33356"/>
                </a:lnTo>
                <a:lnTo>
                  <a:pt x="3446036" y="35579"/>
                </a:lnTo>
                <a:cubicBezTo>
                  <a:pt x="3550323" y="36566"/>
                  <a:pt x="3662083" y="33535"/>
                  <a:pt x="3778601" y="22622"/>
                </a:cubicBezTo>
                <a:cubicBezTo>
                  <a:pt x="3793981" y="243672"/>
                  <a:pt x="3764152" y="318695"/>
                  <a:pt x="3778601" y="467157"/>
                </a:cubicBezTo>
                <a:cubicBezTo>
                  <a:pt x="3790077" y="557563"/>
                  <a:pt x="3783697" y="684218"/>
                  <a:pt x="3777639" y="811856"/>
                </a:cubicBezTo>
                <a:lnTo>
                  <a:pt x="3773760" y="922625"/>
                </a:lnTo>
                <a:lnTo>
                  <a:pt x="3778601" y="974384"/>
                </a:lnTo>
                <a:cubicBezTo>
                  <a:pt x="3785784" y="1003717"/>
                  <a:pt x="3785160" y="1041120"/>
                  <a:pt x="3781239" y="1085904"/>
                </a:cubicBezTo>
                <a:lnTo>
                  <a:pt x="3776107" y="1132519"/>
                </a:lnTo>
                <a:lnTo>
                  <a:pt x="3778601" y="1162456"/>
                </a:lnTo>
                <a:cubicBezTo>
                  <a:pt x="3791360" y="1256797"/>
                  <a:pt x="3774958" y="1367020"/>
                  <a:pt x="3763568" y="1469787"/>
                </a:cubicBezTo>
                <a:lnTo>
                  <a:pt x="3758806" y="1520515"/>
                </a:lnTo>
                <a:lnTo>
                  <a:pt x="3760417" y="1549437"/>
                </a:lnTo>
                <a:cubicBezTo>
                  <a:pt x="3764298" y="1588133"/>
                  <a:pt x="3770171" y="1628243"/>
                  <a:pt x="3778601" y="1669683"/>
                </a:cubicBezTo>
                <a:cubicBezTo>
                  <a:pt x="3846039" y="2001203"/>
                  <a:pt x="3774784" y="2142285"/>
                  <a:pt x="3778601" y="2364982"/>
                </a:cubicBezTo>
                <a:lnTo>
                  <a:pt x="3776565" y="2406088"/>
                </a:lnTo>
                <a:lnTo>
                  <a:pt x="3778601" y="2427673"/>
                </a:lnTo>
                <a:cubicBezTo>
                  <a:pt x="3821357" y="2695960"/>
                  <a:pt x="3735684" y="2699438"/>
                  <a:pt x="3778601" y="2809517"/>
                </a:cubicBezTo>
                <a:cubicBezTo>
                  <a:pt x="3789330" y="2837037"/>
                  <a:pt x="3791666" y="2872927"/>
                  <a:pt x="3789892" y="2914654"/>
                </a:cubicBezTo>
                <a:lnTo>
                  <a:pt x="3784971" y="2966248"/>
                </a:lnTo>
                <a:lnTo>
                  <a:pt x="3796722" y="3024078"/>
                </a:lnTo>
                <a:cubicBezTo>
                  <a:pt x="3809238" y="3115139"/>
                  <a:pt x="3806232" y="3210898"/>
                  <a:pt x="3799338" y="3302850"/>
                </a:cubicBezTo>
                <a:lnTo>
                  <a:pt x="3787405" y="3438354"/>
                </a:lnTo>
                <a:lnTo>
                  <a:pt x="3790719" y="3460532"/>
                </a:lnTo>
                <a:cubicBezTo>
                  <a:pt x="3797323" y="3541872"/>
                  <a:pt x="3789007" y="3624193"/>
                  <a:pt x="3780361" y="3709762"/>
                </a:cubicBezTo>
                <a:lnTo>
                  <a:pt x="3780169" y="3712283"/>
                </a:lnTo>
                <a:lnTo>
                  <a:pt x="3781239" y="3768266"/>
                </a:lnTo>
                <a:cubicBezTo>
                  <a:pt x="3780994" y="3815588"/>
                  <a:pt x="3779902" y="3863939"/>
                  <a:pt x="3778794" y="3912511"/>
                </a:cubicBezTo>
                <a:lnTo>
                  <a:pt x="3776324" y="4054010"/>
                </a:lnTo>
                <a:lnTo>
                  <a:pt x="3778601" y="4074733"/>
                </a:lnTo>
                <a:cubicBezTo>
                  <a:pt x="3822365" y="4336760"/>
                  <a:pt x="3765189" y="4482586"/>
                  <a:pt x="3778601" y="4644650"/>
                </a:cubicBezTo>
                <a:cubicBezTo>
                  <a:pt x="3781954" y="4685166"/>
                  <a:pt x="3782850" y="4718916"/>
                  <a:pt x="3782504" y="4749344"/>
                </a:cubicBezTo>
                <a:lnTo>
                  <a:pt x="3780512" y="4796832"/>
                </a:lnTo>
                <a:lnTo>
                  <a:pt x="3786260" y="4877451"/>
                </a:lnTo>
                <a:cubicBezTo>
                  <a:pt x="3786165" y="4918212"/>
                  <a:pt x="3784020" y="4964155"/>
                  <a:pt x="3781623" y="5015963"/>
                </a:cubicBezTo>
                <a:lnTo>
                  <a:pt x="3779076" y="5087925"/>
                </a:lnTo>
                <a:lnTo>
                  <a:pt x="3779599" y="5155456"/>
                </a:lnTo>
                <a:lnTo>
                  <a:pt x="3775907" y="5219073"/>
                </a:lnTo>
                <a:lnTo>
                  <a:pt x="3778601" y="5402640"/>
                </a:lnTo>
                <a:cubicBezTo>
                  <a:pt x="3780494" y="5441637"/>
                  <a:pt x="3781680" y="5475146"/>
                  <a:pt x="3782335" y="5504141"/>
                </a:cubicBezTo>
                <a:lnTo>
                  <a:pt x="3782798" y="5566951"/>
                </a:lnTo>
                <a:lnTo>
                  <a:pt x="3786885" y="5599303"/>
                </a:lnTo>
                <a:cubicBezTo>
                  <a:pt x="3799534" y="5776838"/>
                  <a:pt x="3769350" y="6111156"/>
                  <a:pt x="3778601" y="6291711"/>
                </a:cubicBezTo>
                <a:cubicBezTo>
                  <a:pt x="3687392" y="6306733"/>
                  <a:pt x="3632350" y="6304889"/>
                  <a:pt x="3574752" y="6300212"/>
                </a:cubicBezTo>
                <a:lnTo>
                  <a:pt x="3545837" y="6297718"/>
                </a:lnTo>
                <a:lnTo>
                  <a:pt x="3527963" y="6296834"/>
                </a:lnTo>
                <a:cubicBezTo>
                  <a:pt x="3482151" y="6294419"/>
                  <a:pt x="3430025" y="6291672"/>
                  <a:pt x="3355561" y="6291711"/>
                </a:cubicBezTo>
                <a:cubicBezTo>
                  <a:pt x="3304843" y="6293555"/>
                  <a:pt x="3262749" y="6292377"/>
                  <a:pt x="3225711" y="6290098"/>
                </a:cubicBezTo>
                <a:lnTo>
                  <a:pt x="3218247" y="6289525"/>
                </a:lnTo>
                <a:lnTo>
                  <a:pt x="3198550" y="6289212"/>
                </a:lnTo>
                <a:cubicBezTo>
                  <a:pt x="3144315" y="6287803"/>
                  <a:pt x="3088976" y="6286105"/>
                  <a:pt x="3034921" y="6284968"/>
                </a:cubicBezTo>
                <a:lnTo>
                  <a:pt x="2973802" y="6284626"/>
                </a:lnTo>
                <a:lnTo>
                  <a:pt x="2932520" y="6291711"/>
                </a:lnTo>
                <a:cubicBezTo>
                  <a:pt x="2893699" y="6300111"/>
                  <a:pt x="2847670" y="6301992"/>
                  <a:pt x="2797581" y="6300669"/>
                </a:cubicBezTo>
                <a:lnTo>
                  <a:pt x="2672392" y="6292599"/>
                </a:lnTo>
                <a:lnTo>
                  <a:pt x="2629726" y="6293120"/>
                </a:lnTo>
                <a:lnTo>
                  <a:pt x="2540544" y="6284698"/>
                </a:lnTo>
                <a:lnTo>
                  <a:pt x="2473475" y="6280786"/>
                </a:lnTo>
                <a:cubicBezTo>
                  <a:pt x="2419724" y="6279900"/>
                  <a:pt x="2368202" y="6282437"/>
                  <a:pt x="2322057" y="6291711"/>
                </a:cubicBezTo>
                <a:cubicBezTo>
                  <a:pt x="2275912" y="6300985"/>
                  <a:pt x="2236301" y="6305003"/>
                  <a:pt x="2199195" y="6305968"/>
                </a:cubicBezTo>
                <a:lnTo>
                  <a:pt x="2094190" y="6302012"/>
                </a:lnTo>
                <a:lnTo>
                  <a:pt x="2029724" y="6307766"/>
                </a:lnTo>
                <a:cubicBezTo>
                  <a:pt x="1971866" y="6308389"/>
                  <a:pt x="1916420" y="6305265"/>
                  <a:pt x="1864312" y="6301339"/>
                </a:cubicBezTo>
                <a:lnTo>
                  <a:pt x="1761307" y="6293375"/>
                </a:lnTo>
                <a:lnTo>
                  <a:pt x="1745972" y="6293782"/>
                </a:lnTo>
                <a:cubicBezTo>
                  <a:pt x="1699734" y="6294177"/>
                  <a:pt x="1664143" y="6292827"/>
                  <a:pt x="1633352" y="6291083"/>
                </a:cubicBezTo>
                <a:lnTo>
                  <a:pt x="1621369" y="6290324"/>
                </a:lnTo>
                <a:lnTo>
                  <a:pt x="1599140" y="6291711"/>
                </a:lnTo>
                <a:cubicBezTo>
                  <a:pt x="1564093" y="6296354"/>
                  <a:pt x="1527169" y="6296254"/>
                  <a:pt x="1488567" y="6294097"/>
                </a:cubicBezTo>
                <a:lnTo>
                  <a:pt x="1429716" y="6289243"/>
                </a:lnTo>
                <a:lnTo>
                  <a:pt x="1401008" y="6291711"/>
                </a:lnTo>
                <a:cubicBezTo>
                  <a:pt x="1314301" y="6301163"/>
                  <a:pt x="1222976" y="6299856"/>
                  <a:pt x="1127367" y="6296839"/>
                </a:cubicBezTo>
                <a:lnTo>
                  <a:pt x="1062601" y="6295730"/>
                </a:lnTo>
                <a:lnTo>
                  <a:pt x="964991" y="6305909"/>
                </a:lnTo>
                <a:cubicBezTo>
                  <a:pt x="833250" y="6307778"/>
                  <a:pt x="714190" y="6280255"/>
                  <a:pt x="603122" y="6291711"/>
                </a:cubicBezTo>
                <a:cubicBezTo>
                  <a:pt x="455032" y="6306986"/>
                  <a:pt x="261206" y="6260346"/>
                  <a:pt x="30143" y="6291711"/>
                </a:cubicBezTo>
                <a:cubicBezTo>
                  <a:pt x="-1198" y="6167281"/>
                  <a:pt x="7291" y="6044138"/>
                  <a:pt x="19371" y="5934598"/>
                </a:cubicBezTo>
                <a:lnTo>
                  <a:pt x="33559" y="5801663"/>
                </a:lnTo>
                <a:lnTo>
                  <a:pt x="30143" y="5784485"/>
                </a:lnTo>
                <a:cubicBezTo>
                  <a:pt x="7257" y="5691455"/>
                  <a:pt x="7506" y="5585492"/>
                  <a:pt x="13352" y="5476692"/>
                </a:cubicBezTo>
                <a:lnTo>
                  <a:pt x="21882" y="5346809"/>
                </a:lnTo>
                <a:lnTo>
                  <a:pt x="22064" y="5339439"/>
                </a:lnTo>
                <a:lnTo>
                  <a:pt x="29601" y="5166357"/>
                </a:lnTo>
                <a:lnTo>
                  <a:pt x="30143" y="5151877"/>
                </a:lnTo>
                <a:cubicBezTo>
                  <a:pt x="30018" y="5125783"/>
                  <a:pt x="30111" y="5102484"/>
                  <a:pt x="30346" y="5081409"/>
                </a:cubicBezTo>
                <a:lnTo>
                  <a:pt x="30433" y="5076663"/>
                </a:lnTo>
                <a:lnTo>
                  <a:pt x="30143" y="4963804"/>
                </a:lnTo>
                <a:cubicBezTo>
                  <a:pt x="27040" y="4910138"/>
                  <a:pt x="27067" y="4856021"/>
                  <a:pt x="28459" y="4800989"/>
                </a:cubicBezTo>
                <a:lnTo>
                  <a:pt x="30399" y="4750796"/>
                </a:lnTo>
                <a:lnTo>
                  <a:pt x="31514" y="4666872"/>
                </a:lnTo>
                <a:lnTo>
                  <a:pt x="34697" y="4639551"/>
                </a:lnTo>
                <a:lnTo>
                  <a:pt x="34963" y="4632686"/>
                </a:lnTo>
                <a:cubicBezTo>
                  <a:pt x="37318" y="4575362"/>
                  <a:pt x="39271" y="4516661"/>
                  <a:pt x="39056" y="4456118"/>
                </a:cubicBezTo>
                <a:lnTo>
                  <a:pt x="36996" y="4412759"/>
                </a:lnTo>
                <a:lnTo>
                  <a:pt x="30143" y="4388188"/>
                </a:lnTo>
                <a:cubicBezTo>
                  <a:pt x="7389" y="4328002"/>
                  <a:pt x="11492" y="4256950"/>
                  <a:pt x="19232" y="4188739"/>
                </a:cubicBezTo>
                <a:lnTo>
                  <a:pt x="23985" y="4147809"/>
                </a:lnTo>
                <a:lnTo>
                  <a:pt x="23690" y="4087290"/>
                </a:lnTo>
                <a:lnTo>
                  <a:pt x="29097" y="3984687"/>
                </a:lnTo>
                <a:lnTo>
                  <a:pt x="28035" y="3962690"/>
                </a:lnTo>
                <a:cubicBezTo>
                  <a:pt x="28525" y="3945828"/>
                  <a:pt x="30052" y="3926691"/>
                  <a:pt x="32148" y="3905387"/>
                </a:cubicBezTo>
                <a:lnTo>
                  <a:pt x="34754" y="3881032"/>
                </a:lnTo>
                <a:lnTo>
                  <a:pt x="39206" y="3802233"/>
                </a:lnTo>
                <a:cubicBezTo>
                  <a:pt x="39778" y="3763353"/>
                  <a:pt x="37619" y="3728800"/>
                  <a:pt x="30143" y="3698588"/>
                </a:cubicBezTo>
                <a:cubicBezTo>
                  <a:pt x="7714" y="3607954"/>
                  <a:pt x="33117" y="3482508"/>
                  <a:pt x="36579" y="3365983"/>
                </a:cubicBezTo>
                <a:lnTo>
                  <a:pt x="36510" y="3356621"/>
                </a:lnTo>
                <a:lnTo>
                  <a:pt x="30143" y="3311044"/>
                </a:lnTo>
                <a:cubicBezTo>
                  <a:pt x="14271" y="3224157"/>
                  <a:pt x="11445" y="3149243"/>
                  <a:pt x="14856" y="3082749"/>
                </a:cubicBezTo>
                <a:lnTo>
                  <a:pt x="22229" y="3005366"/>
                </a:lnTo>
                <a:lnTo>
                  <a:pt x="27244" y="2895198"/>
                </a:lnTo>
                <a:cubicBezTo>
                  <a:pt x="29143" y="2848776"/>
                  <a:pt x="30527" y="2799531"/>
                  <a:pt x="30143" y="2746826"/>
                </a:cubicBezTo>
                <a:lnTo>
                  <a:pt x="36784" y="2638240"/>
                </a:lnTo>
                <a:lnTo>
                  <a:pt x="30143" y="2615745"/>
                </a:lnTo>
                <a:cubicBezTo>
                  <a:pt x="-20952" y="2495890"/>
                  <a:pt x="17898" y="2340273"/>
                  <a:pt x="37923" y="2201958"/>
                </a:cubicBezTo>
                <a:lnTo>
                  <a:pt x="42734" y="2158379"/>
                </a:lnTo>
                <a:lnTo>
                  <a:pt x="30143" y="2114218"/>
                </a:lnTo>
                <a:cubicBezTo>
                  <a:pt x="2269" y="2040950"/>
                  <a:pt x="-2735" y="1972014"/>
                  <a:pt x="1162" y="1906697"/>
                </a:cubicBezTo>
                <a:lnTo>
                  <a:pt x="6289" y="1854885"/>
                </a:lnTo>
                <a:lnTo>
                  <a:pt x="8053" y="1809168"/>
                </a:lnTo>
                <a:cubicBezTo>
                  <a:pt x="9832" y="1790244"/>
                  <a:pt x="12470" y="1771472"/>
                  <a:pt x="15415" y="1752867"/>
                </a:cubicBezTo>
                <a:lnTo>
                  <a:pt x="30925" y="1652561"/>
                </a:lnTo>
                <a:lnTo>
                  <a:pt x="30143" y="1606992"/>
                </a:lnTo>
                <a:cubicBezTo>
                  <a:pt x="28397" y="1588584"/>
                  <a:pt x="27931" y="1568665"/>
                  <a:pt x="28348" y="1547550"/>
                </a:cubicBezTo>
                <a:lnTo>
                  <a:pt x="29206" y="1531212"/>
                </a:lnTo>
                <a:lnTo>
                  <a:pt x="23637" y="1487282"/>
                </a:lnTo>
                <a:cubicBezTo>
                  <a:pt x="16479" y="1367166"/>
                  <a:pt x="59638" y="1246041"/>
                  <a:pt x="30143" y="1156757"/>
                </a:cubicBezTo>
                <a:cubicBezTo>
                  <a:pt x="21716" y="1131248"/>
                  <a:pt x="18318" y="1090735"/>
                  <a:pt x="17757" y="1041370"/>
                </a:cubicBezTo>
                <a:lnTo>
                  <a:pt x="18463" y="985697"/>
                </a:lnTo>
                <a:lnTo>
                  <a:pt x="16239" y="975915"/>
                </a:lnTo>
                <a:cubicBezTo>
                  <a:pt x="13541" y="957312"/>
                  <a:pt x="12597" y="940330"/>
                  <a:pt x="12862" y="924477"/>
                </a:cubicBezTo>
                <a:lnTo>
                  <a:pt x="23640" y="845857"/>
                </a:lnTo>
                <a:lnTo>
                  <a:pt x="30907" y="688163"/>
                </a:lnTo>
                <a:lnTo>
                  <a:pt x="31375" y="662715"/>
                </a:lnTo>
                <a:lnTo>
                  <a:pt x="30143" y="655230"/>
                </a:lnTo>
                <a:cubicBezTo>
                  <a:pt x="20345" y="615334"/>
                  <a:pt x="17924" y="569960"/>
                  <a:pt x="19185" y="520814"/>
                </a:cubicBezTo>
                <a:lnTo>
                  <a:pt x="26662" y="415314"/>
                </a:lnTo>
                <a:lnTo>
                  <a:pt x="25635" y="383217"/>
                </a:lnTo>
                <a:cubicBezTo>
                  <a:pt x="25461" y="243905"/>
                  <a:pt x="35455" y="113017"/>
                  <a:pt x="30143" y="22622"/>
                </a:cubicBezTo>
                <a:cubicBezTo>
                  <a:pt x="90096" y="13526"/>
                  <a:pt x="146841" y="12585"/>
                  <a:pt x="200495" y="15390"/>
                </a:cubicBezTo>
                <a:lnTo>
                  <a:pt x="324102" y="27794"/>
                </a:lnTo>
                <a:lnTo>
                  <a:pt x="329634" y="27979"/>
                </a:lnTo>
                <a:cubicBezTo>
                  <a:pt x="398332" y="30204"/>
                  <a:pt x="468106" y="31425"/>
                  <a:pt x="551798" y="27886"/>
                </a:cubicBezTo>
                <a:lnTo>
                  <a:pt x="592464" y="25476"/>
                </a:lnTo>
                <a:lnTo>
                  <a:pt x="603122" y="22622"/>
                </a:lnTo>
                <a:cubicBezTo>
                  <a:pt x="639294" y="8191"/>
                  <a:pt x="679641" y="1916"/>
                  <a:pt x="723201" y="386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94" name="Google Shape;194;p19"/>
          <p:cNvSpPr txBox="1"/>
          <p:nvPr>
            <p:ph type="title"/>
          </p:nvPr>
        </p:nvSpPr>
        <p:spPr>
          <a:xfrm>
            <a:off x="1085700" y="523433"/>
            <a:ext cx="70113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IE"/>
              <a:t>KEY INFORMATION ABOUT DATA</a:t>
            </a:r>
            <a:endParaRPr/>
          </a:p>
        </p:txBody>
      </p:sp>
      <p:sp>
        <p:nvSpPr>
          <p:cNvPr id="195" name="Google Shape;195;p19"/>
          <p:cNvSpPr txBox="1"/>
          <p:nvPr>
            <p:ph idx="1" type="body"/>
          </p:nvPr>
        </p:nvSpPr>
        <p:spPr>
          <a:xfrm>
            <a:off x="3693475" y="1877900"/>
            <a:ext cx="2541900" cy="20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b="1" lang="en-IE"/>
              <a:t>Shape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Dataset contains </a:t>
            </a:r>
            <a:r>
              <a:rPr b="1" lang="en-IE" sz="1600"/>
              <a:t>11260 rows</a:t>
            </a:r>
            <a:r>
              <a:rPr lang="en-IE" sz="1600"/>
              <a:t> and </a:t>
            </a:r>
            <a:r>
              <a:rPr b="1" lang="en-IE" sz="1600"/>
              <a:t>19 columns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 Light"/>
              <a:buChar char="-"/>
            </a:pPr>
            <a:r>
              <a:rPr lang="en-IE" sz="1600"/>
              <a:t>5 float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 Light"/>
              <a:buChar char="-"/>
            </a:pPr>
            <a:r>
              <a:rPr lang="en-IE" sz="1600"/>
              <a:t>2 integer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 Light"/>
              <a:buChar char="-"/>
            </a:pPr>
            <a:r>
              <a:rPr lang="en-IE" sz="1600"/>
              <a:t>12 object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1600"/>
          </a:p>
        </p:txBody>
      </p:sp>
      <p:sp>
        <p:nvSpPr>
          <p:cNvPr id="196" name="Google Shape;196;p19"/>
          <p:cNvSpPr txBox="1"/>
          <p:nvPr>
            <p:ph idx="2" type="body"/>
          </p:nvPr>
        </p:nvSpPr>
        <p:spPr>
          <a:xfrm>
            <a:off x="6235425" y="2037363"/>
            <a:ext cx="2997300" cy="13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b="1" lang="en-IE"/>
              <a:t>Nulls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- 4361 total nulls in all predictor fields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- </a:t>
            </a:r>
            <a:r>
              <a:rPr b="1" lang="en-IE" sz="1600"/>
              <a:t>2.28%</a:t>
            </a:r>
            <a:r>
              <a:rPr lang="en-IE" sz="1600"/>
              <a:t> of all predictor fields</a:t>
            </a:r>
            <a:endParaRPr sz="1600"/>
          </a:p>
        </p:txBody>
      </p:sp>
      <p:sp>
        <p:nvSpPr>
          <p:cNvPr id="197" name="Google Shape;197;p19"/>
          <p:cNvSpPr txBox="1"/>
          <p:nvPr>
            <p:ph idx="3" type="body"/>
          </p:nvPr>
        </p:nvSpPr>
        <p:spPr>
          <a:xfrm>
            <a:off x="9143325" y="2050750"/>
            <a:ext cx="2997300" cy="8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b="1" lang="en-IE"/>
              <a:t>Duplicates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IE" sz="1600"/>
              <a:t>0 duplicates</a:t>
            </a:r>
            <a:r>
              <a:rPr lang="en-IE" sz="1600"/>
              <a:t> in the dataset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SzPts val="2400"/>
              <a:buNone/>
            </a:pPr>
            <a:r>
              <a:t/>
            </a:r>
            <a:endParaRPr sz="1600"/>
          </a:p>
        </p:txBody>
      </p:sp>
      <p:sp>
        <p:nvSpPr>
          <p:cNvPr id="198" name="Google Shape;198;p19"/>
          <p:cNvSpPr txBox="1"/>
          <p:nvPr>
            <p:ph idx="12" type="sldNum"/>
          </p:nvPr>
        </p:nvSpPr>
        <p:spPr>
          <a:xfrm>
            <a:off x="10157333" y="6182000"/>
            <a:ext cx="19833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  <p:sp>
        <p:nvSpPr>
          <p:cNvPr id="199" name="Google Shape;199;p19"/>
          <p:cNvSpPr txBox="1"/>
          <p:nvPr>
            <p:ph idx="1" type="body"/>
          </p:nvPr>
        </p:nvSpPr>
        <p:spPr>
          <a:xfrm>
            <a:off x="3933225" y="4036050"/>
            <a:ext cx="2302200" cy="20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b="1" lang="en-IE"/>
              <a:t>Outliers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- 2658 outliers in numeric continuous columns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- Constitutes </a:t>
            </a:r>
            <a:r>
              <a:rPr b="1" lang="en-IE" sz="1600"/>
              <a:t>1.4%</a:t>
            </a:r>
            <a:r>
              <a:rPr lang="en-IE" sz="1600"/>
              <a:t> of all predictor fields</a:t>
            </a:r>
            <a:endParaRPr sz="1600"/>
          </a:p>
        </p:txBody>
      </p:sp>
      <p:sp>
        <p:nvSpPr>
          <p:cNvPr id="200" name="Google Shape;200;p19"/>
          <p:cNvSpPr txBox="1"/>
          <p:nvPr>
            <p:ph idx="2" type="body"/>
          </p:nvPr>
        </p:nvSpPr>
        <p:spPr>
          <a:xfrm>
            <a:off x="6235416" y="3898725"/>
            <a:ext cx="2997300" cy="20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b="1" lang="en-IE"/>
              <a:t>Data clean up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-</a:t>
            </a:r>
            <a:r>
              <a:rPr b="1" lang="en-IE" sz="1600"/>
              <a:t>10 attributes</a:t>
            </a:r>
            <a:r>
              <a:rPr lang="en-IE" sz="1600"/>
              <a:t> required clean-up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- Special characters such as #, &amp;, +, $, @ present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- Different representations of same category present. E.g., Male and M, Female and F</a:t>
            </a:r>
            <a:endParaRPr sz="1600"/>
          </a:p>
        </p:txBody>
      </p:sp>
      <p:sp>
        <p:nvSpPr>
          <p:cNvPr id="201" name="Google Shape;201;p19"/>
          <p:cNvSpPr txBox="1"/>
          <p:nvPr>
            <p:ph idx="3" type="body"/>
          </p:nvPr>
        </p:nvSpPr>
        <p:spPr>
          <a:xfrm>
            <a:off x="9143333" y="3898700"/>
            <a:ext cx="2997300" cy="20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b="1" lang="en-IE"/>
              <a:t>Target variable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-Churn = 1 (Churned customer)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  Churn = 0 (Active customer)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-</a:t>
            </a:r>
            <a:r>
              <a:rPr b="1" lang="en-IE" sz="1600"/>
              <a:t>16.8% </a:t>
            </a:r>
            <a:r>
              <a:rPr lang="en-IE" sz="1600"/>
              <a:t>churned customers in dataset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E" sz="1600"/>
              <a:t>- Class imbalance</a:t>
            </a:r>
            <a:endParaRPr/>
          </a:p>
        </p:txBody>
      </p:sp>
      <p:grpSp>
        <p:nvGrpSpPr>
          <p:cNvPr id="202" name="Google Shape;202;p19"/>
          <p:cNvGrpSpPr/>
          <p:nvPr/>
        </p:nvGrpSpPr>
        <p:grpSpPr>
          <a:xfrm>
            <a:off x="395007" y="814066"/>
            <a:ext cx="440360" cy="440335"/>
            <a:chOff x="1923675" y="1633650"/>
            <a:chExt cx="436000" cy="435975"/>
          </a:xfrm>
        </p:grpSpPr>
        <p:sp>
          <p:nvSpPr>
            <p:cNvPr id="203" name="Google Shape;203;p19"/>
            <p:cNvSpPr/>
            <p:nvPr/>
          </p:nvSpPr>
          <p:spPr>
            <a:xfrm>
              <a:off x="2209250" y="1633650"/>
              <a:ext cx="150425" cy="150425"/>
            </a:xfrm>
            <a:custGeom>
              <a:rect b="b" l="l" r="r" t="t"/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2019900" y="1757250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923675" y="1681150"/>
              <a:ext cx="388500" cy="388475"/>
            </a:xfrm>
            <a:custGeom>
              <a:rect b="b" l="l" r="r" t="t"/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9"/>
            <p:cNvSpPr/>
            <p:nvPr/>
          </p:nvSpPr>
          <p:spPr>
            <a:xfrm>
              <a:off x="1974225" y="1711575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9"/>
            <p:cNvSpPr/>
            <p:nvPr/>
          </p:nvSpPr>
          <p:spPr>
            <a:xfrm>
              <a:off x="1934650" y="2014200"/>
              <a:ext cx="44475" cy="44475"/>
            </a:xfrm>
            <a:custGeom>
              <a:rect b="b" l="l" r="r" t="t"/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9"/>
            <p:cNvSpPr/>
            <p:nvPr/>
          </p:nvSpPr>
          <p:spPr>
            <a:xfrm>
              <a:off x="1944375" y="1947225"/>
              <a:ext cx="101725" cy="101700"/>
            </a:xfrm>
            <a:custGeom>
              <a:rect b="b" l="l" r="r" t="t"/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0"/>
          <p:cNvSpPr txBox="1"/>
          <p:nvPr>
            <p:ph type="title"/>
          </p:nvPr>
        </p:nvSpPr>
        <p:spPr>
          <a:xfrm>
            <a:off x="289729" y="140597"/>
            <a:ext cx="8680937" cy="1071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ct val="100000"/>
              <a:buFont typeface="Cambria"/>
              <a:buNone/>
            </a:pPr>
            <a:r>
              <a:rPr b="1" lang="en-IE">
                <a:solidFill>
                  <a:srgbClr val="2F5496"/>
                </a:solidFill>
                <a:latin typeface="Cambria"/>
                <a:ea typeface="Cambria"/>
                <a:cs typeface="Cambria"/>
                <a:sym typeface="Cambria"/>
              </a:rPr>
              <a:t>MODEL APPROACH USED &amp; WHY?</a:t>
            </a:r>
            <a:endParaRPr/>
          </a:p>
        </p:txBody>
      </p:sp>
      <p:sp>
        <p:nvSpPr>
          <p:cNvPr id="215" name="Google Shape;215;p20"/>
          <p:cNvSpPr/>
          <p:nvPr/>
        </p:nvSpPr>
        <p:spPr>
          <a:xfrm flipH="1">
            <a:off x="0" y="5486400"/>
            <a:ext cx="2672863" cy="1371600"/>
          </a:xfrm>
          <a:custGeom>
            <a:rect b="b" l="l" r="r" t="t"/>
            <a:pathLst>
              <a:path extrusionOk="0" h="1371600" w="2672863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0"/>
          <p:cNvSpPr txBox="1"/>
          <p:nvPr>
            <p:ph idx="1" type="body"/>
          </p:nvPr>
        </p:nvSpPr>
        <p:spPr>
          <a:xfrm>
            <a:off x="4312646" y="1598375"/>
            <a:ext cx="8112868" cy="50254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98450" lvl="0" marL="228600" rtl="0" algn="l">
              <a:spcBef>
                <a:spcPts val="1000"/>
              </a:spcBef>
              <a:spcAft>
                <a:spcPts val="0"/>
              </a:spcAft>
              <a:buSzPts val="2900"/>
              <a:buChar char="•"/>
            </a:pPr>
            <a:r>
              <a:rPr b="1" lang="en-IE" sz="1800">
                <a:latin typeface="Arial"/>
                <a:ea typeface="Arial"/>
                <a:cs typeface="Arial"/>
                <a:sym typeface="Arial"/>
              </a:rPr>
              <a:t>Exploratory Data Analysis for Churn Prediction</a:t>
            </a:r>
            <a:r>
              <a:rPr lang="en-IE" sz="1800">
                <a:latin typeface="Arial"/>
                <a:ea typeface="Arial"/>
                <a:cs typeface="Arial"/>
                <a:sym typeface="Arial"/>
              </a:rPr>
              <a:t>: Explore datasets and analyze customer churn in an e-commerce or DTH company to develop models for predicting and addressing potential churn.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98450" lvl="0" marL="228600" rtl="0" algn="l">
              <a:spcBef>
                <a:spcPts val="1000"/>
              </a:spcBef>
              <a:spcAft>
                <a:spcPts val="0"/>
              </a:spcAft>
              <a:buSzPts val="2900"/>
              <a:buChar char="•"/>
            </a:pPr>
            <a:r>
              <a:rPr b="1" lang="en-IE" sz="1800">
                <a:latin typeface="Arial"/>
                <a:ea typeface="Arial"/>
                <a:cs typeface="Arial"/>
                <a:sym typeface="Arial"/>
              </a:rPr>
              <a:t>Importance of Reducing Churn</a:t>
            </a:r>
            <a:r>
              <a:rPr lang="en-IE" sz="1800">
                <a:latin typeface="Arial"/>
                <a:ea typeface="Arial"/>
                <a:cs typeface="Arial"/>
                <a:sym typeface="Arial"/>
              </a:rPr>
              <a:t>: High churn rates are costly for businesses, impacting growth. Even small increases can compound over time and impede growth.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98450" lvl="0" marL="228600" rtl="0" algn="l">
              <a:spcBef>
                <a:spcPts val="1000"/>
              </a:spcBef>
              <a:spcAft>
                <a:spcPts val="0"/>
              </a:spcAft>
              <a:buSzPts val="2900"/>
              <a:buChar char="•"/>
            </a:pPr>
            <a:r>
              <a:rPr b="1" lang="en-IE" sz="1800">
                <a:latin typeface="Arial"/>
                <a:ea typeface="Arial"/>
                <a:cs typeface="Arial"/>
                <a:sym typeface="Arial"/>
              </a:rPr>
              <a:t>Customer Retention as Essential</a:t>
            </a:r>
            <a:r>
              <a:rPr lang="en-IE" sz="1800">
                <a:latin typeface="Arial"/>
                <a:ea typeface="Arial"/>
                <a:cs typeface="Arial"/>
                <a:sym typeface="Arial"/>
              </a:rPr>
              <a:t>: Retaining customers is crucial for financial stability and market sustainability. Churn analysis is necessary to mitigate financial losses.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98450" lvl="0" marL="228600" rtl="0" algn="l">
              <a:spcBef>
                <a:spcPts val="1000"/>
              </a:spcBef>
              <a:spcAft>
                <a:spcPts val="0"/>
              </a:spcAft>
              <a:buSzPts val="2900"/>
              <a:buChar char="•"/>
            </a:pPr>
            <a:r>
              <a:rPr b="1" lang="en-IE" sz="1800">
                <a:latin typeface="Arial"/>
                <a:ea typeface="Arial"/>
                <a:cs typeface="Arial"/>
                <a:sym typeface="Arial"/>
              </a:rPr>
              <a:t>Identifying Product Weaknesses</a:t>
            </a:r>
            <a:r>
              <a:rPr lang="en-IE" sz="1800">
                <a:latin typeface="Arial"/>
                <a:ea typeface="Arial"/>
                <a:cs typeface="Arial"/>
                <a:sym typeface="Arial"/>
              </a:rPr>
              <a:t>: Churn analysis reveals patterns and motivators for customer departure, helping companies understand product weaknesses and improve accordingly.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298450" lvl="0" marL="228600" rtl="0" algn="l">
              <a:spcBef>
                <a:spcPts val="1000"/>
              </a:spcBef>
              <a:spcAft>
                <a:spcPts val="0"/>
              </a:spcAft>
              <a:buSzPts val="2900"/>
              <a:buChar char="•"/>
            </a:pPr>
            <a:r>
              <a:rPr b="1" lang="en-IE" sz="1800">
                <a:latin typeface="Arial"/>
                <a:ea typeface="Arial"/>
                <a:cs typeface="Arial"/>
                <a:sym typeface="Arial"/>
              </a:rPr>
              <a:t>Discovering Customer Opportunities</a:t>
            </a:r>
            <a:r>
              <a:rPr lang="en-IE" sz="1800">
                <a:latin typeface="Arial"/>
                <a:ea typeface="Arial"/>
                <a:cs typeface="Arial"/>
                <a:sym typeface="Arial"/>
              </a:rPr>
              <a:t>: Understanding customer requirements at each stage of their journey enables personalized engagement, enhancing customer satisfaction and loyalty.</a:t>
            </a:r>
            <a:endParaRPr sz="2500">
              <a:latin typeface="Cambria"/>
              <a:ea typeface="Cambria"/>
              <a:cs typeface="Cambria"/>
              <a:sym typeface="Cambria"/>
            </a:endParaRPr>
          </a:p>
          <a:p>
            <a:pPr indent="-18434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t/>
            </a:r>
            <a:endParaRPr sz="900"/>
          </a:p>
        </p:txBody>
      </p:sp>
      <p:sp>
        <p:nvSpPr>
          <p:cNvPr id="217" name="Google Shape;217;p20"/>
          <p:cNvSpPr txBox="1"/>
          <p:nvPr/>
        </p:nvSpPr>
        <p:spPr>
          <a:xfrm>
            <a:off x="4079132" y="1169749"/>
            <a:ext cx="74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cartoon meerkat is standing on a rock and asking but why (Provided by Tenor)" id="218" name="Google Shape;2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50" y="2020538"/>
            <a:ext cx="3954874" cy="26574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1"/>
          <p:cNvSpPr txBox="1"/>
          <p:nvPr>
            <p:ph type="title"/>
          </p:nvPr>
        </p:nvSpPr>
        <p:spPr>
          <a:xfrm>
            <a:off x="582850" y="173505"/>
            <a:ext cx="10550100" cy="118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4000"/>
              <a:buFont typeface="Cambria"/>
              <a:buNone/>
            </a:pPr>
            <a:r>
              <a:rPr b="1" lang="en-IE" sz="4000">
                <a:solidFill>
                  <a:srgbClr val="2F5496"/>
                </a:solidFill>
                <a:latin typeface="Cambria"/>
                <a:ea typeface="Cambria"/>
                <a:cs typeface="Cambria"/>
                <a:sym typeface="Cambria"/>
              </a:rPr>
              <a:t>MODEL APPROACH USED &amp; WHY? (cont.)</a:t>
            </a:r>
            <a:endParaRPr b="1" sz="4000">
              <a:solidFill>
                <a:srgbClr val="2F5496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25" name="Google Shape;225;p21"/>
          <p:cNvSpPr txBox="1"/>
          <p:nvPr>
            <p:ph idx="1" type="body"/>
          </p:nvPr>
        </p:nvSpPr>
        <p:spPr>
          <a:xfrm>
            <a:off x="676062" y="1572488"/>
            <a:ext cx="10550100" cy="45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IE" sz="1600">
                <a:latin typeface="Arial"/>
                <a:ea typeface="Arial"/>
                <a:cs typeface="Arial"/>
                <a:sym typeface="Arial"/>
              </a:rPr>
              <a:t>Impact of Churn:</a:t>
            </a:r>
            <a:r>
              <a:rPr lang="en-IE" sz="1600">
                <a:latin typeface="Arial"/>
                <a:ea typeface="Arial"/>
                <a:cs typeface="Arial"/>
                <a:sym typeface="Arial"/>
              </a:rPr>
              <a:t> Customer churn negatively affects businesses, making prediction and retention crucial.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IE" sz="1600">
                <a:latin typeface="Arial"/>
                <a:ea typeface="Arial"/>
                <a:cs typeface="Arial"/>
                <a:sym typeface="Arial"/>
              </a:rPr>
              <a:t>Train-Test Split: Allocate 70% of data for training and 30% for testing to ensure models learn from known data and perform well on unseen data.</a:t>
            </a:r>
            <a:endParaRPr sz="22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b="1" lang="en-IE" sz="17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Models &amp; Techniques: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IE" sz="17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Logistic Regression (basic/tuned, SMOTE)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IE" sz="17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Linear Discriminant Analysis (basic/tuned, SMOTE)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IE" sz="17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K-Nearest Neighbors (basic/tuned, SMOTE)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IE" sz="17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Naïve Bayes (basic/tuned, SMOTE)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IE" sz="17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Random Forest (basic/tuned, SMOTE)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IE" sz="17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Bagging, AdaBoost, Gradient Boosting) (basic/tuned, SMOTE)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-IE" sz="17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Support Vector Machines (basic/tuned, SMOTE)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t/>
            </a:r>
            <a:endParaRPr sz="17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descr="Fine This Is Fine GIF (Provided by Tenor)" id="226" name="Google Shape;226;p21"/>
          <p:cNvPicPr preferRelativeResize="0"/>
          <p:nvPr/>
        </p:nvPicPr>
        <p:blipFill rotWithShape="1">
          <a:blip r:embed="rId3">
            <a:alphaModFix/>
          </a:blip>
          <a:srcRect b="0" l="0" r="0" t="50777"/>
          <a:stretch/>
        </p:blipFill>
        <p:spPr>
          <a:xfrm>
            <a:off x="7073175" y="3512025"/>
            <a:ext cx="4152900" cy="233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2"/>
          <p:cNvSpPr/>
          <p:nvPr/>
        </p:nvSpPr>
        <p:spPr>
          <a:xfrm>
            <a:off x="1768100" y="-1"/>
            <a:ext cx="10423900" cy="5920155"/>
          </a:xfrm>
          <a:custGeom>
            <a:rect b="b" l="l" r="r" t="t"/>
            <a:pathLst>
              <a:path extrusionOk="0" h="5491534" w="10423900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l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2"/>
          <p:cNvSpPr txBox="1"/>
          <p:nvPr>
            <p:ph type="title"/>
          </p:nvPr>
        </p:nvSpPr>
        <p:spPr>
          <a:xfrm>
            <a:off x="179451" y="-341487"/>
            <a:ext cx="11830050" cy="189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2400"/>
              <a:buFont typeface="Cambria"/>
              <a:buNone/>
            </a:pPr>
            <a:r>
              <a:rPr b="1" lang="en-IE" sz="2400">
                <a:solidFill>
                  <a:srgbClr val="2F5496"/>
                </a:solidFill>
                <a:latin typeface="Cambria"/>
                <a:ea typeface="Cambria"/>
                <a:cs typeface="Cambria"/>
                <a:sym typeface="Cambria"/>
              </a:rPr>
              <a:t>INTERPRETATION OF THE MOST OPTIMUM MODEL (INSIGHT FROM ANALAYSIS) - </a:t>
            </a:r>
            <a:endParaRPr/>
          </a:p>
        </p:txBody>
      </p:sp>
      <p:graphicFrame>
        <p:nvGraphicFramePr>
          <p:cNvPr id="234" name="Google Shape;234;p22"/>
          <p:cNvGraphicFramePr/>
          <p:nvPr/>
        </p:nvGraphicFramePr>
        <p:xfrm>
          <a:off x="280987" y="99755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{89E8D649-78D1-4BB9-988F-6DBE59D01250}</a:tableStyleId>
              </a:tblPr>
              <a:tblGrid>
                <a:gridCol w="1288275"/>
                <a:gridCol w="808575"/>
                <a:gridCol w="570375"/>
                <a:gridCol w="517800"/>
                <a:gridCol w="808575"/>
                <a:gridCol w="570375"/>
                <a:gridCol w="517800"/>
                <a:gridCol w="793800"/>
                <a:gridCol w="535875"/>
                <a:gridCol w="808575"/>
                <a:gridCol w="570375"/>
                <a:gridCol w="517800"/>
                <a:gridCol w="808575"/>
                <a:gridCol w="570375"/>
                <a:gridCol w="517800"/>
                <a:gridCol w="793800"/>
                <a:gridCol w="535875"/>
              </a:tblGrid>
              <a:tr h="293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Models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8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Training Dataset (70%)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25" marB="43125" marR="86275" marL="862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Testing Dataset (30)%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3125" marB="43125" marR="86275" marL="862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5610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Performance Metrics 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Precision (0)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Recall (0)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F1-score (0)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Precision (1)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Recall (1)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F1-score (1)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Accuracy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AUC Score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Precision (0)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Recall (0)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F1-score (0)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Precision (1)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Recall (1)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F1-score (1)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Accuracy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FFFFFF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AUC Score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0AD47"/>
                    </a:solidFill>
                  </a:tcPr>
                </a:tc>
              </a:tr>
              <a:tr h="3885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Bagging with SMOTE 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0.99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0.99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0.99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0.96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0.97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0.97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0.86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0.82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0.84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0.95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85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KNN with Hyper Tuning 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0.97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0.99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0.98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0.92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0.82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0.87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0.96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0.96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85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Random Forest with SMOTE 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0.97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0.98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0.98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0.85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0.88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0.96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0.98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85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SVM Model with Hyper Tuning 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0.96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0.99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0.98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0.96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0.81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0.88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0.96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0.99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0.94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0.98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0.96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0.71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0.79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0.94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IE" sz="1100" u="none" cap="none" strike="noStrike">
                          <a:solidFill>
                            <a:srgbClr val="000000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0.95</a:t>
                      </a:r>
                      <a:endParaRPr b="0" i="0" sz="17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8975" marB="0" marR="8975" marL="89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sp>
        <p:nvSpPr>
          <p:cNvPr id="235" name="Google Shape;235;p22"/>
          <p:cNvSpPr txBox="1"/>
          <p:nvPr/>
        </p:nvSpPr>
        <p:spPr>
          <a:xfrm>
            <a:off x="385763" y="3501393"/>
            <a:ext cx="110727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E" sz="1300">
                <a:solidFill>
                  <a:schemeClr val="dk1"/>
                </a:solidFill>
              </a:rPr>
              <a:t>Top Models</a:t>
            </a:r>
            <a:r>
              <a:rPr lang="en-IE" sz="1300">
                <a:solidFill>
                  <a:schemeClr val="dk1"/>
                </a:solidFill>
              </a:rPr>
              <a:t>: The best-performing models showed strong precision and recall but also suggested potential overfitting. These models include: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-IE" sz="1300">
                <a:solidFill>
                  <a:schemeClr val="dk1"/>
                </a:solidFill>
              </a:rPr>
              <a:t>Bagging with SMOTE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-IE" sz="1300">
                <a:solidFill>
                  <a:schemeClr val="dk1"/>
                </a:solidFill>
              </a:rPr>
              <a:t>K-Nearest Neighbors (KNN) with Hyper Tuning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-IE" sz="1300">
                <a:solidFill>
                  <a:schemeClr val="dk1"/>
                </a:solidFill>
              </a:rPr>
              <a:t>Random Forest with SMOTE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IE" sz="1300">
                <a:solidFill>
                  <a:schemeClr val="dk1"/>
                </a:solidFill>
              </a:rPr>
              <a:t>Optimum Model - SVM with Hyper Tuning</a:t>
            </a:r>
            <a:r>
              <a:rPr lang="en-IE" sz="13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-IE" sz="1300">
                <a:solidFill>
                  <a:schemeClr val="dk1"/>
                </a:solidFill>
              </a:rPr>
              <a:t>Balanced Performance</a:t>
            </a:r>
            <a:r>
              <a:rPr lang="en-IE" sz="1300">
                <a:solidFill>
                  <a:schemeClr val="dk1"/>
                </a:solidFill>
              </a:rPr>
              <a:t>: Achieved a consistent precision-recall balance on both training and test datasets.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-IE" sz="1300">
                <a:solidFill>
                  <a:schemeClr val="dk1"/>
                </a:solidFill>
              </a:rPr>
              <a:t>Overfitting Resilience</a:t>
            </a:r>
            <a:r>
              <a:rPr lang="en-IE" sz="1300">
                <a:solidFill>
                  <a:schemeClr val="dk1"/>
                </a:solidFill>
              </a:rPr>
              <a:t>: Demonstrated strong adaptability to new data, minimizing the risk of overfitting.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E" sz="1300">
                <a:solidFill>
                  <a:schemeClr val="dk1"/>
                </a:solidFill>
              </a:rPr>
              <a:t>From the evaluated models, the "SVM Model with Hyper Tuning" offers a well-balanced and reliable churn prediction, making it a practical choice. However, further regularization is required to enhance recall.</a:t>
            </a:r>
            <a:endParaRPr sz="13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37415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3"/>
          <p:cNvSpPr txBox="1"/>
          <p:nvPr>
            <p:ph type="title"/>
          </p:nvPr>
        </p:nvSpPr>
        <p:spPr>
          <a:xfrm>
            <a:off x="1085700" y="523433"/>
            <a:ext cx="73233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r>
              <a:rPr lang="en-IE"/>
              <a:t>Top predictors for the best model</a:t>
            </a:r>
            <a:endParaRPr/>
          </a:p>
        </p:txBody>
      </p:sp>
      <p:sp>
        <p:nvSpPr>
          <p:cNvPr id="241" name="Google Shape;241;p23"/>
          <p:cNvSpPr txBox="1"/>
          <p:nvPr>
            <p:ph idx="1" type="body"/>
          </p:nvPr>
        </p:nvSpPr>
        <p:spPr>
          <a:xfrm>
            <a:off x="368596" y="1795721"/>
            <a:ext cx="5904900" cy="45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IE" sz="1600">
                <a:solidFill>
                  <a:schemeClr val="accent1"/>
                </a:solidFill>
              </a:rPr>
              <a:t>T</a:t>
            </a:r>
            <a:r>
              <a:rPr b="1" lang="en-IE" sz="1600">
                <a:solidFill>
                  <a:schemeClr val="accent1"/>
                </a:solidFill>
              </a:rPr>
              <a:t>enure</a:t>
            </a:r>
            <a:r>
              <a:rPr lang="en-IE" sz="1600">
                <a:solidFill>
                  <a:schemeClr val="accent1"/>
                </a:solidFill>
              </a:rPr>
              <a:t> has the highest influence on the model – contributes 35% of all attributes feature importance. Low tenure (&lt;2) has the highest </a:t>
            </a:r>
            <a:r>
              <a:rPr lang="en-IE" sz="1600">
                <a:solidFill>
                  <a:schemeClr val="accent1"/>
                </a:solidFill>
              </a:rPr>
              <a:t>churn </a:t>
            </a:r>
            <a:endParaRPr sz="16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IE" sz="1600">
                <a:solidFill>
                  <a:schemeClr val="accent1"/>
                </a:solidFill>
              </a:rPr>
              <a:t>The</a:t>
            </a:r>
            <a:r>
              <a:rPr lang="en-IE" sz="1600">
                <a:solidFill>
                  <a:srgbClr val="0070C0"/>
                </a:solidFill>
              </a:rPr>
              <a:t> next 4 features together contributes to 31% of importance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E" sz="1600">
                <a:solidFill>
                  <a:srgbClr val="0070C0"/>
                </a:solidFill>
              </a:rPr>
              <a:t>1 </a:t>
            </a:r>
            <a:r>
              <a:rPr b="1" lang="en-IE" sz="1600">
                <a:solidFill>
                  <a:srgbClr val="0070C0"/>
                </a:solidFill>
              </a:rPr>
              <a:t>Days since customer care contact </a:t>
            </a:r>
            <a:r>
              <a:rPr lang="en-IE" sz="1600">
                <a:solidFill>
                  <a:srgbClr val="0070C0"/>
                </a:solidFill>
              </a:rPr>
              <a:t> - 11%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E" sz="1600">
                <a:solidFill>
                  <a:srgbClr val="0070C0"/>
                </a:solidFill>
              </a:rPr>
              <a:t>2 </a:t>
            </a:r>
            <a:r>
              <a:rPr b="1" lang="en-IE" sz="1600">
                <a:solidFill>
                  <a:srgbClr val="0070C0"/>
                </a:solidFill>
              </a:rPr>
              <a:t>Number of times customer care</a:t>
            </a:r>
            <a:r>
              <a:rPr lang="en-IE" sz="1600">
                <a:solidFill>
                  <a:srgbClr val="0070C0"/>
                </a:solidFill>
              </a:rPr>
              <a:t> was contacted last year –7%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E" sz="1600">
                <a:solidFill>
                  <a:srgbClr val="0070C0"/>
                </a:solidFill>
              </a:rPr>
              <a:t>3 </a:t>
            </a:r>
            <a:r>
              <a:rPr lang="en-IE" sz="1600">
                <a:solidFill>
                  <a:srgbClr val="0070C0"/>
                </a:solidFill>
              </a:rPr>
              <a:t>Whether a </a:t>
            </a:r>
            <a:r>
              <a:rPr b="1" lang="en-IE" sz="1600">
                <a:solidFill>
                  <a:srgbClr val="0070C0"/>
                </a:solidFill>
              </a:rPr>
              <a:t>complaint </a:t>
            </a:r>
            <a:r>
              <a:rPr lang="en-IE" sz="1600">
                <a:solidFill>
                  <a:srgbClr val="0070C0"/>
                </a:solidFill>
              </a:rPr>
              <a:t>w</a:t>
            </a:r>
            <a:r>
              <a:rPr b="1" lang="en-IE" sz="1600">
                <a:solidFill>
                  <a:srgbClr val="0070C0"/>
                </a:solidFill>
              </a:rPr>
              <a:t>as made</a:t>
            </a:r>
            <a:r>
              <a:rPr lang="en-IE" sz="1600">
                <a:solidFill>
                  <a:srgbClr val="0070C0"/>
                </a:solidFill>
              </a:rPr>
              <a:t> last year or not – 7%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IE" sz="1600">
                <a:solidFill>
                  <a:srgbClr val="0070C0"/>
                </a:solidFill>
              </a:rPr>
              <a:t>4 </a:t>
            </a:r>
            <a:r>
              <a:rPr b="1" lang="en-IE" sz="1600">
                <a:solidFill>
                  <a:srgbClr val="0070C0"/>
                </a:solidFill>
              </a:rPr>
              <a:t>Customer care agent score</a:t>
            </a:r>
            <a:r>
              <a:rPr lang="en-IE" sz="1600">
                <a:solidFill>
                  <a:srgbClr val="0070C0"/>
                </a:solidFill>
              </a:rPr>
              <a:t> – 6%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1600">
              <a:solidFill>
                <a:srgbClr val="0070C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IE" sz="1600">
                <a:solidFill>
                  <a:srgbClr val="0070C0"/>
                </a:solidFill>
              </a:rPr>
              <a:t>The Revenue per month predictor is 6th important one - 5.5% contribution.</a:t>
            </a:r>
            <a:endParaRPr sz="1600">
              <a:solidFill>
                <a:srgbClr val="0070C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1600">
              <a:solidFill>
                <a:srgbClr val="0070C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IE" sz="1600">
                <a:solidFill>
                  <a:srgbClr val="0070C0"/>
                </a:solidFill>
              </a:rPr>
              <a:t>These are all related to </a:t>
            </a:r>
            <a:r>
              <a:rPr b="1" lang="en-IE" sz="1600">
                <a:solidFill>
                  <a:srgbClr val="0070C0"/>
                </a:solidFill>
              </a:rPr>
              <a:t>customer care and service</a:t>
            </a:r>
            <a:r>
              <a:rPr lang="en-IE" sz="1600">
                <a:solidFill>
                  <a:srgbClr val="0070C0"/>
                </a:solidFill>
              </a:rPr>
              <a:t>. Points to scope for improvement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3"/>
          <p:cNvSpPr txBox="1"/>
          <p:nvPr>
            <p:ph idx="12" type="sldNum"/>
          </p:nvPr>
        </p:nvSpPr>
        <p:spPr>
          <a:xfrm>
            <a:off x="10157333" y="6182000"/>
            <a:ext cx="19833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  <p:pic>
        <p:nvPicPr>
          <p:cNvPr id="243" name="Google Shape;243;p23"/>
          <p:cNvPicPr preferRelativeResize="0"/>
          <p:nvPr/>
        </p:nvPicPr>
        <p:blipFill rotWithShape="1">
          <a:blip r:embed="rId3">
            <a:alphaModFix/>
          </a:blip>
          <a:srcRect b="0" l="0" r="0" t="2752"/>
          <a:stretch/>
        </p:blipFill>
        <p:spPr>
          <a:xfrm>
            <a:off x="6589525" y="1912850"/>
            <a:ext cx="5428024" cy="4145351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3"/>
          <p:cNvSpPr/>
          <p:nvPr/>
        </p:nvSpPr>
        <p:spPr>
          <a:xfrm>
            <a:off x="475088" y="852193"/>
            <a:ext cx="381300" cy="364080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3"/>
          <p:cNvSpPr/>
          <p:nvPr/>
        </p:nvSpPr>
        <p:spPr>
          <a:xfrm>
            <a:off x="6684040" y="3128336"/>
            <a:ext cx="375900" cy="25800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FF95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6" name="Google Shape;246;p23"/>
          <p:cNvCxnSpPr>
            <a:stCxn id="245" idx="1"/>
          </p:cNvCxnSpPr>
          <p:nvPr/>
        </p:nvCxnSpPr>
        <p:spPr>
          <a:xfrm flipH="1">
            <a:off x="6051340" y="4418336"/>
            <a:ext cx="632700" cy="658500"/>
          </a:xfrm>
          <a:prstGeom prst="straightConnector1">
            <a:avLst/>
          </a:prstGeom>
          <a:noFill/>
          <a:ln cap="flat" cmpd="sng" w="9525">
            <a:solidFill>
              <a:srgbClr val="BF72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7" name="Google Shape;247;p23"/>
          <p:cNvCxnSpPr/>
          <p:nvPr/>
        </p:nvCxnSpPr>
        <p:spPr>
          <a:xfrm flipH="1" rot="10800000">
            <a:off x="5897525" y="2008723"/>
            <a:ext cx="1739100" cy="273900"/>
          </a:xfrm>
          <a:prstGeom prst="straightConnector1">
            <a:avLst/>
          </a:prstGeom>
          <a:noFill/>
          <a:ln cap="flat" cmpd="sng" w="9525">
            <a:solidFill>
              <a:srgbClr val="3B5076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48" name="Google Shape;248;p23"/>
          <p:cNvSpPr/>
          <p:nvPr/>
        </p:nvSpPr>
        <p:spPr>
          <a:xfrm>
            <a:off x="6947628" y="2178492"/>
            <a:ext cx="375900" cy="628500"/>
          </a:xfrm>
          <a:prstGeom prst="lef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9" name="Google Shape;249;p23"/>
          <p:cNvCxnSpPr>
            <a:endCxn id="248" idx="1"/>
          </p:cNvCxnSpPr>
          <p:nvPr/>
        </p:nvCxnSpPr>
        <p:spPr>
          <a:xfrm flipH="1" rot="10800000">
            <a:off x="5692728" y="2492742"/>
            <a:ext cx="1254900" cy="394500"/>
          </a:xfrm>
          <a:prstGeom prst="straightConnector1">
            <a:avLst/>
          </a:prstGeom>
          <a:noFill/>
          <a:ln cap="flat" cmpd="sng" w="9525">
            <a:solidFill>
              <a:srgbClr val="0070C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50" name="Google Shape;250;p23"/>
          <p:cNvCxnSpPr/>
          <p:nvPr/>
        </p:nvCxnSpPr>
        <p:spPr>
          <a:xfrm>
            <a:off x="6684040" y="2960872"/>
            <a:ext cx="639600" cy="0"/>
          </a:xfrm>
          <a:prstGeom prst="straightConnector1">
            <a:avLst/>
          </a:prstGeom>
          <a:noFill/>
          <a:ln cap="flat" cmpd="sng" w="9525">
            <a:solidFill>
              <a:srgbClr val="00B05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51" name="Google Shape;251;p23"/>
          <p:cNvCxnSpPr/>
          <p:nvPr/>
        </p:nvCxnSpPr>
        <p:spPr>
          <a:xfrm flipH="1" rot="10800000">
            <a:off x="5346375" y="2960750"/>
            <a:ext cx="1338000" cy="1262400"/>
          </a:xfrm>
          <a:prstGeom prst="straightConnector1">
            <a:avLst/>
          </a:prstGeom>
          <a:noFill/>
          <a:ln cap="flat" cmpd="sng" w="9525">
            <a:solidFill>
              <a:srgbClr val="00B05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4"/>
          <p:cNvSpPr txBox="1"/>
          <p:nvPr>
            <p:ph type="ctrTitle"/>
          </p:nvPr>
        </p:nvSpPr>
        <p:spPr>
          <a:xfrm>
            <a:off x="618033" y="3828197"/>
            <a:ext cx="5459100" cy="15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IE"/>
              <a:t>DETAILED RECOMMENDATIONS</a:t>
            </a:r>
            <a:endParaRPr/>
          </a:p>
        </p:txBody>
      </p:sp>
      <p:sp>
        <p:nvSpPr>
          <p:cNvPr id="257" name="Google Shape;257;p24"/>
          <p:cNvSpPr txBox="1"/>
          <p:nvPr>
            <p:ph idx="1" type="subTitle"/>
          </p:nvPr>
        </p:nvSpPr>
        <p:spPr>
          <a:xfrm>
            <a:off x="618033" y="5300599"/>
            <a:ext cx="6120900" cy="10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300"/>
              </a:spcAft>
              <a:buSzPts val="2700"/>
              <a:buNone/>
            </a:pPr>
            <a:r>
              <a:rPr lang="en-IE"/>
              <a:t>From EDA and Model</a:t>
            </a:r>
            <a:endParaRPr/>
          </a:p>
        </p:txBody>
      </p:sp>
      <p:sp>
        <p:nvSpPr>
          <p:cNvPr id="258" name="Google Shape;258;p24"/>
          <p:cNvSpPr txBox="1"/>
          <p:nvPr>
            <p:ph idx="12" type="sldNum"/>
          </p:nvPr>
        </p:nvSpPr>
        <p:spPr>
          <a:xfrm>
            <a:off x="10157333" y="6182000"/>
            <a:ext cx="19833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IE"/>
              <a:t>‹#›</a:t>
            </a:fld>
            <a:endParaRPr/>
          </a:p>
        </p:txBody>
      </p:sp>
      <p:pic>
        <p:nvPicPr>
          <p:cNvPr descr="a man in a suit says &quot; i would recommend &quot; in front of a netflix logo (Provided by Tenor)" id="259" name="Google Shape;259;p24"/>
          <p:cNvPicPr preferRelativeResize="0"/>
          <p:nvPr/>
        </p:nvPicPr>
        <p:blipFill rotWithShape="1">
          <a:blip r:embed="rId3">
            <a:alphaModFix/>
          </a:blip>
          <a:srcRect b="6156" l="0" r="0" t="0"/>
          <a:stretch/>
        </p:blipFill>
        <p:spPr>
          <a:xfrm>
            <a:off x="4135225" y="216375"/>
            <a:ext cx="3921550" cy="368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